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1"/>
  </p:notesMasterIdLst>
  <p:sldIdLst>
    <p:sldId id="310" r:id="rId2"/>
    <p:sldId id="330" r:id="rId3"/>
    <p:sldId id="257" r:id="rId4"/>
    <p:sldId id="258" r:id="rId5"/>
    <p:sldId id="337" r:id="rId6"/>
    <p:sldId id="314" r:id="rId7"/>
    <p:sldId id="316" r:id="rId8"/>
    <p:sldId id="317" r:id="rId9"/>
    <p:sldId id="287" r:id="rId10"/>
  </p:sldIdLst>
  <p:sldSz cx="9144000" cy="5143500" type="screen16x9"/>
  <p:notesSz cx="6858000" cy="9144000"/>
  <p:embeddedFontLst>
    <p:embeddedFont>
      <p:font typeface="A3 Arial AzLat" panose="020B0604020202020204"/>
      <p:regular r:id="rId12"/>
      <p:bold r:id="rId13"/>
      <p:italic r:id="rId14"/>
      <p:boldItalic r:id="rId15"/>
    </p:embeddedFont>
    <p:embeddedFont>
      <p:font typeface="Fira Sans Extra Condensed Medium" panose="020B0604020202020204" charset="0"/>
      <p:regular r:id="rId16"/>
      <p:bold r:id="rId17"/>
      <p:italic r:id="rId18"/>
      <p:boldItalic r:id="rId19"/>
    </p:embeddedFont>
    <p:embeddedFont>
      <p:font typeface="Open Sans" panose="020B0606030504020204" pitchFamily="34" charset="0"/>
      <p:regular r:id="rId20"/>
      <p:bold r:id="rId21"/>
      <p:italic r:id="rId22"/>
      <p:boldItalic r:id="rId23"/>
    </p:embeddedFont>
    <p:embeddedFont>
      <p:font typeface="Open Sans SemiBold" panose="020B0706030804020204" pitchFamily="34" charset="0"/>
      <p:regular r:id="rId24"/>
      <p:bold r:id="rId25"/>
      <p:italic r:id="rId26"/>
      <p:boldItalic r:id="rId27"/>
    </p:embeddedFont>
    <p:embeddedFont>
      <p:font typeface="Overpass Black" panose="020B0604020202020204" charset="0"/>
      <p:bold r:id="rId28"/>
      <p:boldItalic r:id="rId29"/>
    </p:embeddedFont>
    <p:embeddedFont>
      <p:font typeface="Tahoma" panose="020B0604030504040204" pitchFamily="34" charset="0"/>
      <p:regular r:id="rId30"/>
      <p:bold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FCA7E8-E7BA-4B47-A3C1-9DCD4A72A8BE}">
  <a:tblStyle styleId="{1CFCA7E8-E7BA-4B47-A3C1-9DCD4A72A8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912" y="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font" Target="fonts/font2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font" Target="fonts/font19.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1"/>
        <p:cNvGrpSpPr/>
        <p:nvPr/>
      </p:nvGrpSpPr>
      <p:grpSpPr>
        <a:xfrm>
          <a:off x="0" y="0"/>
          <a:ext cx="0" cy="0"/>
          <a:chOff x="0" y="0"/>
          <a:chExt cx="0" cy="0"/>
        </a:xfrm>
      </p:grpSpPr>
      <p:sp>
        <p:nvSpPr>
          <p:cNvPr id="2132" name="Google Shape;2132;ga7274a1822_0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3" name="Google Shape;2133;ga7274a1822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0" name="Google Shape;2810;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108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hyperlink" Target="https://www.freepik.com/" TargetMode="External"/><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032BB-EA96-4A4C-92A9-C24F8772DF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ACD4387-7376-431F-8BEC-AF3A838125C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62F7258-F8BD-408D-B396-740A6D531345}"/>
              </a:ext>
            </a:extLst>
          </p:cNvPr>
          <p:cNvSpPr>
            <a:spLocks noGrp="1"/>
          </p:cNvSpPr>
          <p:nvPr>
            <p:ph type="dt" sz="half" idx="10"/>
          </p:nvPr>
        </p:nvSpPr>
        <p:spPr/>
        <p:txBody>
          <a:bodyPr/>
          <a:lstStyle/>
          <a:p>
            <a:fld id="{B6993EDA-61B0-421E-ACF9-76B290A1098E}" type="datetimeFigureOut">
              <a:rPr lang="ru-RU" smtClean="0"/>
              <a:t>11.10.2022</a:t>
            </a:fld>
            <a:endParaRPr lang="ru-RU"/>
          </a:p>
        </p:txBody>
      </p:sp>
      <p:sp>
        <p:nvSpPr>
          <p:cNvPr id="5" name="Нижний колонтитул 4">
            <a:extLst>
              <a:ext uri="{FF2B5EF4-FFF2-40B4-BE49-F238E27FC236}">
                <a16:creationId xmlns:a16="http://schemas.microsoft.com/office/drawing/2014/main" id="{14397A82-0503-4993-A5AB-188D7503D75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C50AB14-8D48-48C6-8C59-13150D6767D6}"/>
              </a:ext>
            </a:extLst>
          </p:cNvPr>
          <p:cNvSpPr>
            <a:spLocks noGrp="1"/>
          </p:cNvSpPr>
          <p:nvPr>
            <p:ph type="sldNum" sz="quarter" idx="12"/>
          </p:nvPr>
        </p:nvSpPr>
        <p:spPr/>
        <p:txBody>
          <a:bodyPr/>
          <a:lstStyle/>
          <a:p>
            <a:fld id="{FF4DAAF8-EE6D-4F08-AC00-9812187FBFBD}" type="slidenum">
              <a:rPr lang="ru-RU" smtClean="0"/>
              <a:t>‹#›</a:t>
            </a:fld>
            <a:endParaRPr lang="ru-RU"/>
          </a:p>
        </p:txBody>
      </p:sp>
    </p:spTree>
    <p:extLst>
      <p:ext uri="{BB962C8B-B14F-4D97-AF65-F5344CB8AC3E}">
        <p14:creationId xmlns:p14="http://schemas.microsoft.com/office/powerpoint/2010/main" val="120439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8"/>
        <p:cNvGrpSpPr/>
        <p:nvPr/>
      </p:nvGrpSpPr>
      <p:grpSpPr>
        <a:xfrm>
          <a:off x="0" y="0"/>
          <a:ext cx="0" cy="0"/>
          <a:chOff x="0" y="0"/>
          <a:chExt cx="0" cy="0"/>
        </a:xfrm>
      </p:grpSpPr>
      <p:sp>
        <p:nvSpPr>
          <p:cNvPr id="169" name="Google Shape;169;p4"/>
          <p:cNvSpPr txBox="1">
            <a:spLocks noGrp="1"/>
          </p:cNvSpPr>
          <p:nvPr>
            <p:ph type="body" idx="1"/>
          </p:nvPr>
        </p:nvSpPr>
        <p:spPr>
          <a:xfrm>
            <a:off x="720000" y="1055850"/>
            <a:ext cx="7704000" cy="35130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1"/>
              </a:buClr>
              <a:buSzPts val="1400"/>
              <a:buChar char="●"/>
              <a:defRPr sz="1200">
                <a:solidFill>
                  <a:srgbClr val="434343"/>
                </a:solidFill>
              </a:defRPr>
            </a:lvl1pPr>
            <a:lvl2pPr marL="914400" lvl="1" indent="-317500" rtl="0">
              <a:lnSpc>
                <a:spcPct val="100000"/>
              </a:lnSpc>
              <a:spcBef>
                <a:spcPts val="1600"/>
              </a:spcBef>
              <a:spcAft>
                <a:spcPts val="0"/>
              </a:spcAft>
              <a:buClr>
                <a:srgbClr val="434343"/>
              </a:buClr>
              <a:buSzPts val="1400"/>
              <a:buChar char="○"/>
              <a:defRPr>
                <a:solidFill>
                  <a:srgbClr val="434343"/>
                </a:solidFill>
              </a:defRPr>
            </a:lvl2pPr>
            <a:lvl3pPr marL="1371600" lvl="2" indent="-317500" rtl="0">
              <a:lnSpc>
                <a:spcPct val="100000"/>
              </a:lnSpc>
              <a:spcBef>
                <a:spcPts val="1600"/>
              </a:spcBef>
              <a:spcAft>
                <a:spcPts val="0"/>
              </a:spcAft>
              <a:buClr>
                <a:srgbClr val="434343"/>
              </a:buClr>
              <a:buSzPts val="1400"/>
              <a:buChar char="■"/>
              <a:defRPr>
                <a:solidFill>
                  <a:srgbClr val="434343"/>
                </a:solidFill>
              </a:defRPr>
            </a:lvl3pPr>
            <a:lvl4pPr marL="1828800" lvl="3" indent="-317500" rtl="0">
              <a:lnSpc>
                <a:spcPct val="100000"/>
              </a:lnSpc>
              <a:spcBef>
                <a:spcPts val="1600"/>
              </a:spcBef>
              <a:spcAft>
                <a:spcPts val="0"/>
              </a:spcAft>
              <a:buClr>
                <a:srgbClr val="434343"/>
              </a:buClr>
              <a:buSzPts val="1400"/>
              <a:buChar char="●"/>
              <a:defRPr>
                <a:solidFill>
                  <a:srgbClr val="434343"/>
                </a:solidFill>
              </a:defRPr>
            </a:lvl4pPr>
            <a:lvl5pPr marL="2286000" lvl="4" indent="-317500" rtl="0">
              <a:lnSpc>
                <a:spcPct val="100000"/>
              </a:lnSpc>
              <a:spcBef>
                <a:spcPts val="1600"/>
              </a:spcBef>
              <a:spcAft>
                <a:spcPts val="0"/>
              </a:spcAft>
              <a:buClr>
                <a:srgbClr val="434343"/>
              </a:buClr>
              <a:buSzPts val="1400"/>
              <a:buChar char="○"/>
              <a:defRPr>
                <a:solidFill>
                  <a:srgbClr val="434343"/>
                </a:solidFill>
              </a:defRPr>
            </a:lvl5pPr>
            <a:lvl6pPr marL="2743200" lvl="5" indent="-317500" rtl="0">
              <a:lnSpc>
                <a:spcPct val="100000"/>
              </a:lnSpc>
              <a:spcBef>
                <a:spcPts val="1600"/>
              </a:spcBef>
              <a:spcAft>
                <a:spcPts val="0"/>
              </a:spcAft>
              <a:buClr>
                <a:srgbClr val="434343"/>
              </a:buClr>
              <a:buSzPts val="1400"/>
              <a:buChar char="■"/>
              <a:defRPr>
                <a:solidFill>
                  <a:srgbClr val="434343"/>
                </a:solidFill>
              </a:defRPr>
            </a:lvl6pPr>
            <a:lvl7pPr marL="3200400" lvl="6" indent="-317500" rtl="0">
              <a:lnSpc>
                <a:spcPct val="100000"/>
              </a:lnSpc>
              <a:spcBef>
                <a:spcPts val="1600"/>
              </a:spcBef>
              <a:spcAft>
                <a:spcPts val="0"/>
              </a:spcAft>
              <a:buClr>
                <a:srgbClr val="434343"/>
              </a:buClr>
              <a:buSzPts val="1400"/>
              <a:buChar char="●"/>
              <a:defRPr>
                <a:solidFill>
                  <a:srgbClr val="434343"/>
                </a:solidFill>
              </a:defRPr>
            </a:lvl7pPr>
            <a:lvl8pPr marL="3657600" lvl="7" indent="-317500" rtl="0">
              <a:lnSpc>
                <a:spcPct val="100000"/>
              </a:lnSpc>
              <a:spcBef>
                <a:spcPts val="1600"/>
              </a:spcBef>
              <a:spcAft>
                <a:spcPts val="0"/>
              </a:spcAft>
              <a:buClr>
                <a:srgbClr val="434343"/>
              </a:buClr>
              <a:buSzPts val="1400"/>
              <a:buChar char="○"/>
              <a:defRPr>
                <a:solidFill>
                  <a:srgbClr val="434343"/>
                </a:solidFill>
              </a:defRPr>
            </a:lvl8pPr>
            <a:lvl9pPr marL="4114800" lvl="8" indent="-317500" rtl="0">
              <a:lnSpc>
                <a:spcPct val="100000"/>
              </a:lnSpc>
              <a:spcBef>
                <a:spcPts val="1600"/>
              </a:spcBef>
              <a:spcAft>
                <a:spcPts val="1600"/>
              </a:spcAft>
              <a:buClr>
                <a:srgbClr val="434343"/>
              </a:buClr>
              <a:buSzPts val="1400"/>
              <a:buChar char="■"/>
              <a:defRPr>
                <a:solidFill>
                  <a:srgbClr val="434343"/>
                </a:solidFill>
              </a:defRPr>
            </a:lvl9pPr>
          </a:lstStyle>
          <a:p>
            <a:endParaRPr/>
          </a:p>
        </p:txBody>
      </p:sp>
      <p:pic>
        <p:nvPicPr>
          <p:cNvPr id="170" name="Google Shape;170;p4"/>
          <p:cNvPicPr preferRelativeResize="0"/>
          <p:nvPr/>
        </p:nvPicPr>
        <p:blipFill>
          <a:blip r:embed="rId2">
            <a:alphaModFix amt="66000"/>
          </a:blip>
          <a:stretch>
            <a:fillRect/>
          </a:stretch>
        </p:blipFill>
        <p:spPr>
          <a:xfrm rot="1326165" flipH="1">
            <a:off x="7658780" y="-1091242"/>
            <a:ext cx="3297389" cy="2276634"/>
          </a:xfrm>
          <a:prstGeom prst="rect">
            <a:avLst/>
          </a:prstGeom>
          <a:noFill/>
          <a:ln>
            <a:noFill/>
          </a:ln>
        </p:spPr>
      </p:pic>
      <p:pic>
        <p:nvPicPr>
          <p:cNvPr id="171" name="Google Shape;171;p4"/>
          <p:cNvPicPr preferRelativeResize="0"/>
          <p:nvPr/>
        </p:nvPicPr>
        <p:blipFill>
          <a:blip r:embed="rId3">
            <a:alphaModFix amt="67000"/>
          </a:blip>
          <a:stretch>
            <a:fillRect/>
          </a:stretch>
        </p:blipFill>
        <p:spPr>
          <a:xfrm rot="5400000" flipH="1">
            <a:off x="7116014" y="-515250"/>
            <a:ext cx="2894875" cy="2593326"/>
          </a:xfrm>
          <a:prstGeom prst="rect">
            <a:avLst/>
          </a:prstGeom>
          <a:noFill/>
          <a:ln>
            <a:noFill/>
          </a:ln>
        </p:spPr>
      </p:pic>
      <p:pic>
        <p:nvPicPr>
          <p:cNvPr id="172" name="Google Shape;172;p4"/>
          <p:cNvPicPr preferRelativeResize="0"/>
          <p:nvPr/>
        </p:nvPicPr>
        <p:blipFill>
          <a:blip r:embed="rId2">
            <a:alphaModFix amt="66000"/>
          </a:blip>
          <a:stretch>
            <a:fillRect/>
          </a:stretch>
        </p:blipFill>
        <p:spPr>
          <a:xfrm rot="5547182" flipH="1">
            <a:off x="-1959645" y="2413033"/>
            <a:ext cx="3297391" cy="2276632"/>
          </a:xfrm>
          <a:prstGeom prst="rect">
            <a:avLst/>
          </a:prstGeom>
          <a:noFill/>
          <a:ln>
            <a:noFill/>
          </a:ln>
        </p:spPr>
      </p:pic>
      <p:pic>
        <p:nvPicPr>
          <p:cNvPr id="173" name="Google Shape;173;p4"/>
          <p:cNvPicPr preferRelativeResize="0"/>
          <p:nvPr/>
        </p:nvPicPr>
        <p:blipFill>
          <a:blip r:embed="rId4">
            <a:alphaModFix amt="82000"/>
          </a:blip>
          <a:stretch>
            <a:fillRect/>
          </a:stretch>
        </p:blipFill>
        <p:spPr>
          <a:xfrm rot="7617396">
            <a:off x="7156577" y="3425249"/>
            <a:ext cx="3632874" cy="2999026"/>
          </a:xfrm>
          <a:prstGeom prst="rect">
            <a:avLst/>
          </a:prstGeom>
          <a:noFill/>
          <a:ln>
            <a:noFill/>
          </a:ln>
        </p:spPr>
      </p:pic>
      <p:grpSp>
        <p:nvGrpSpPr>
          <p:cNvPr id="174" name="Google Shape;174;p4"/>
          <p:cNvGrpSpPr/>
          <p:nvPr/>
        </p:nvGrpSpPr>
        <p:grpSpPr>
          <a:xfrm>
            <a:off x="-624370" y="1649584"/>
            <a:ext cx="1344377" cy="1995312"/>
            <a:chOff x="272875" y="1527563"/>
            <a:chExt cx="255950" cy="455000"/>
          </a:xfrm>
        </p:grpSpPr>
        <p:sp>
          <p:nvSpPr>
            <p:cNvPr id="175" name="Google Shape;175;p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4"/>
          <p:cNvSpPr/>
          <p:nvPr/>
        </p:nvSpPr>
        <p:spPr>
          <a:xfrm rot="2491995">
            <a:off x="8061861" y="3895420"/>
            <a:ext cx="2265111" cy="2165862"/>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8" r:id="rId4"/>
    <p:sldLayoutId id="2147483659" r:id="rId5"/>
    <p:sldLayoutId id="2147483676" r:id="rId6"/>
    <p:sldLayoutId id="2147483677" r:id="rId7"/>
    <p:sldLayoutId id="2147483678" r:id="rId8"/>
    <p:sldLayoutId id="2147483680" r:id="rId9"/>
    <p:sldLayoutId id="2147483681" r:id="rId10"/>
    <p:sldLayoutId id="2147483685"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67B7EB-D281-4E59-AF7F-CC8574DFED4E}"/>
              </a:ext>
            </a:extLst>
          </p:cNvPr>
          <p:cNvSpPr>
            <a:spLocks noGrp="1"/>
          </p:cNvSpPr>
          <p:nvPr>
            <p:ph type="ctrTitle"/>
          </p:nvPr>
        </p:nvSpPr>
        <p:spPr>
          <a:xfrm>
            <a:off x="230588" y="966019"/>
            <a:ext cx="7486912" cy="2217256"/>
          </a:xfrm>
        </p:spPr>
        <p:txBody>
          <a:bodyPr/>
          <a:lstStyle/>
          <a:p>
            <a:pPr algn="just">
              <a:lnSpc>
                <a:spcPct val="115000"/>
              </a:lnSpc>
            </a:pPr>
            <a:r>
              <a:rPr lang="en" sz="4800" b="1" dirty="0"/>
              <a:t>The concept of matter in philosophy.</a:t>
            </a:r>
            <a:endParaRPr lang="ru-RU" sz="4800" b="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2129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700DCD-66D7-402D-9471-ED998AD0E525}"/>
              </a:ext>
            </a:extLst>
          </p:cNvPr>
          <p:cNvSpPr txBox="1"/>
          <p:nvPr/>
        </p:nvSpPr>
        <p:spPr>
          <a:xfrm>
            <a:off x="423248" y="1167347"/>
            <a:ext cx="6877210" cy="1477328"/>
          </a:xfrm>
          <a:prstGeom prst="rect">
            <a:avLst/>
          </a:prstGeom>
          <a:noFill/>
        </p:spPr>
        <p:txBody>
          <a:bodyPr wrap="square">
            <a:spAutoFit/>
          </a:bodyPr>
          <a:lstStyle/>
          <a:p>
            <a:pPr lvl="0"/>
            <a:r>
              <a:rPr lang="en" sz="1800" dirty="0">
                <a:solidFill>
                  <a:schemeClr val="tx2"/>
                </a:solidFill>
                <a:latin typeface="Overpass Black" panose="020B0604020202020204" charset="0"/>
              </a:rPr>
              <a:t>1 . Scientific-philosophical understanding of matter. The concept of substance.</a:t>
            </a:r>
            <a:endParaRPr lang="ru-RU" sz="1800" dirty="0">
              <a:solidFill>
                <a:schemeClr val="tx2"/>
              </a:solidFill>
            </a:endParaRPr>
          </a:p>
          <a:p>
            <a:pPr lvl="0"/>
            <a:r>
              <a:rPr lang="en" sz="1800" dirty="0">
                <a:solidFill>
                  <a:schemeClr val="tx2"/>
                </a:solidFill>
                <a:latin typeface="Overpass Black" panose="020B0604020202020204" charset="0"/>
              </a:rPr>
              <a:t>2. Modern science about the structure of matter.</a:t>
            </a:r>
            <a:r>
              <a:rPr lang="en" sz="1800" b="1" dirty="0">
                <a:solidFill>
                  <a:schemeClr val="tx2"/>
                </a:solidFill>
                <a:latin typeface="Overpass Black" panose="020B0604020202020204" charset="0"/>
              </a:rPr>
              <a:t>                    </a:t>
            </a:r>
            <a:endParaRPr lang="ru-RU" sz="1800" dirty="0">
              <a:solidFill>
                <a:schemeClr val="tx2"/>
              </a:solidFill>
            </a:endParaRPr>
          </a:p>
          <a:p>
            <a:pPr lvl="0"/>
            <a:r>
              <a:rPr lang="en" sz="1800" dirty="0">
                <a:solidFill>
                  <a:schemeClr val="tx2"/>
                </a:solidFill>
                <a:latin typeface="Overpass Black" panose="020B0604020202020204" charset="0"/>
              </a:rPr>
              <a:t>3. Motion is the form of existence of matter. Forms and types of movement</a:t>
            </a:r>
            <a:endParaRPr lang="ru-RU" sz="1800" dirty="0">
              <a:solidFill>
                <a:schemeClr val="tx2"/>
              </a:solidFill>
            </a:endParaRPr>
          </a:p>
          <a:p>
            <a:pPr lvl="0"/>
            <a:r>
              <a:rPr lang="en" sz="1800" dirty="0">
                <a:solidFill>
                  <a:schemeClr val="tx2"/>
                </a:solidFill>
                <a:latin typeface="Overpass Black" panose="020B0604020202020204" charset="0"/>
              </a:rPr>
              <a:t>4. Space and time are forms of existence of matter.</a:t>
            </a:r>
            <a:endParaRPr lang="ru-RU" sz="1800" dirty="0">
              <a:solidFill>
                <a:schemeClr val="tx2"/>
              </a:solidFill>
            </a:endParaRPr>
          </a:p>
        </p:txBody>
      </p:sp>
    </p:spTree>
    <p:extLst>
      <p:ext uri="{BB962C8B-B14F-4D97-AF65-F5344CB8AC3E}">
        <p14:creationId xmlns:p14="http://schemas.microsoft.com/office/powerpoint/2010/main" val="545180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4"/>
        <p:cNvGrpSpPr/>
        <p:nvPr/>
      </p:nvGrpSpPr>
      <p:grpSpPr>
        <a:xfrm>
          <a:off x="0" y="0"/>
          <a:ext cx="0" cy="0"/>
          <a:chOff x="0" y="0"/>
          <a:chExt cx="0" cy="0"/>
        </a:xfrm>
      </p:grpSpPr>
      <p:sp>
        <p:nvSpPr>
          <p:cNvPr id="2135" name="Google Shape;2135;p39"/>
          <p:cNvSpPr txBox="1">
            <a:spLocks noGrp="1"/>
          </p:cNvSpPr>
          <p:nvPr>
            <p:ph type="body" idx="1"/>
          </p:nvPr>
        </p:nvSpPr>
        <p:spPr>
          <a:xfrm>
            <a:off x="720001" y="341523"/>
            <a:ext cx="4006236" cy="4227327"/>
          </a:xfrm>
          <a:prstGeom prst="rect">
            <a:avLst/>
          </a:prstGeom>
        </p:spPr>
        <p:txBody>
          <a:bodyPr spcFirstLastPara="1" wrap="square" lIns="91425" tIns="91425" rIns="91425" bIns="91425" anchor="t" anchorCtr="0">
            <a:noAutofit/>
          </a:bodyPr>
          <a:lstStyle/>
          <a:p>
            <a:pPr marL="0" indent="0" algn="just">
              <a:buNone/>
            </a:pPr>
            <a:r>
              <a:rPr lang="en" sz="1600" b="1" dirty="0">
                <a:solidFill>
                  <a:schemeClr val="tx2"/>
                </a:solidFill>
                <a:latin typeface="Overpass Black" panose="020B0604020202020204" charset="0"/>
              </a:rPr>
              <a:t>When we look at the world around us, various objects (mountain, forest, stars in the sky, etc.) come to life in front of our eyes. They have unique properties and relationships. In addition to this variety, objects in the world are also inseparably united. Thus, the existence acts as a complete whole. The concept of matter as a concrete form of existence occupies an important place in philosophy.</a:t>
            </a:r>
            <a:endParaRPr sz="2800" b="1" dirty="0">
              <a:solidFill>
                <a:schemeClr val="tx2"/>
              </a:solidFill>
              <a:latin typeface="Overpass Black" panose="020B0604020202020204" charset="0"/>
            </a:endParaRPr>
          </a:p>
        </p:txBody>
      </p:sp>
      <p:sp>
        <p:nvSpPr>
          <p:cNvPr id="3" name="Прямоугольник 2">
            <a:extLst>
              <a:ext uri="{FF2B5EF4-FFF2-40B4-BE49-F238E27FC236}">
                <a16:creationId xmlns:a16="http://schemas.microsoft.com/office/drawing/2014/main" id="{7D4BC8F6-17B7-4636-BC00-A8A63C7CD971}"/>
              </a:ext>
            </a:extLst>
          </p:cNvPr>
          <p:cNvSpPr/>
          <p:nvPr/>
        </p:nvSpPr>
        <p:spPr>
          <a:xfrm>
            <a:off x="4946574" y="2322081"/>
            <a:ext cx="3833869" cy="2031325"/>
          </a:xfrm>
          <a:prstGeom prst="rect">
            <a:avLst/>
          </a:prstGeom>
        </p:spPr>
        <p:txBody>
          <a:bodyPr wrap="square">
            <a:spAutoFit/>
          </a:bodyPr>
          <a:lstStyle/>
          <a:p>
            <a:pPr algn="just"/>
            <a:r>
              <a:rPr lang="en" b="1" dirty="0">
                <a:solidFill>
                  <a:schemeClr val="tx2"/>
                </a:solidFill>
                <a:latin typeface="Overpass Black" panose="020B0604020202020204" charset="0"/>
              </a:rPr>
              <a:t>Matter is a philosophical category used to denote objective reality that is given to man through his senses, exists independently of our senses, and is reflected by our senses. </a:t>
            </a:r>
            <a:r>
              <a:rPr lang="en" dirty="0">
                <a:solidFill>
                  <a:schemeClr val="tx2"/>
                </a:solidFill>
                <a:latin typeface="Overpass Black" panose="020B0604020202020204" charset="0"/>
              </a:rPr>
              <a:t>Philosophical character of matter is expressed in treating it as </a:t>
            </a:r>
            <a:r>
              <a:rPr lang="en" b="1" dirty="0">
                <a:solidFill>
                  <a:schemeClr val="tx2"/>
                </a:solidFill>
                <a:latin typeface="Overpass Black" panose="020B0604020202020204" charset="0"/>
              </a:rPr>
              <a:t>substance and objective reality </a:t>
            </a:r>
            <a:r>
              <a:rPr lang="en" dirty="0">
                <a:solidFill>
                  <a:schemeClr val="tx2"/>
                </a:solidFill>
                <a:latin typeface="Overpass Black" panose="020B0604020202020204" charset="0"/>
              </a:rPr>
              <a:t>. </a:t>
            </a:r>
            <a:r>
              <a:rPr lang="en" b="1" dirty="0">
                <a:solidFill>
                  <a:schemeClr val="tx2"/>
                </a:solidFill>
                <a:latin typeface="Overpass Black" panose="020B0604020202020204" charset="0"/>
              </a:rPr>
              <a:t>Substance is a Latin word, which literally means "essence".</a:t>
            </a:r>
            <a:r>
              <a:rPr lang="en" dirty="0">
                <a:solidFill>
                  <a:schemeClr val="tx2"/>
                </a:solidFill>
                <a:latin typeface="Overpass Black" panose="020B0604020202020204" charset="0"/>
              </a:rPr>
              <a:t> </a:t>
            </a:r>
            <a:endParaRPr lang="ru-RU" sz="16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63" name="Объект 2">
            <a:extLst>
              <a:ext uri="{FF2B5EF4-FFF2-40B4-BE49-F238E27FC236}">
                <a16:creationId xmlns:a16="http://schemas.microsoft.com/office/drawing/2014/main" id="{BAE11A3F-CEB3-4890-8BCE-752C2B0ACB8A}"/>
              </a:ext>
            </a:extLst>
          </p:cNvPr>
          <p:cNvSpPr txBox="1">
            <a:spLocks/>
          </p:cNvSpPr>
          <p:nvPr/>
        </p:nvSpPr>
        <p:spPr>
          <a:xfrm>
            <a:off x="398792" y="951854"/>
            <a:ext cx="8346416" cy="323979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1pPr>
            <a:lvl2pPr marL="914400" marR="0" lvl="1"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15000"/>
              </a:lnSpc>
              <a:spcAft>
                <a:spcPts val="1000"/>
              </a:spcAft>
            </a:pPr>
            <a:r>
              <a:rPr lang="en" sz="1600" dirty="0">
                <a:latin typeface="Overpass Black" panose="020B0604020202020204" charset="0"/>
              </a:rPr>
              <a:t>Modern science proves the complex systematic organization of matter. Each of its levels has specific carriers and rules of action. Now let's consider the main structural levels in the three main areas of matter </a:t>
            </a:r>
            <a:r>
              <a:rPr lang="en" sz="1600" b="1" dirty="0">
                <a:latin typeface="Overpass Black" panose="020B0604020202020204" charset="0"/>
              </a:rPr>
              <a:t>(inanimate nature, organic world and social life ):</a:t>
            </a:r>
          </a:p>
          <a:p>
            <a:pPr marL="342900" indent="-342900" algn="just">
              <a:lnSpc>
                <a:spcPct val="115000"/>
              </a:lnSpc>
              <a:spcAft>
                <a:spcPts val="1000"/>
              </a:spcAft>
              <a:buAutoNum type="arabicPeriod"/>
            </a:pPr>
            <a:r>
              <a:rPr lang="en" sz="1600" dirty="0">
                <a:latin typeface="Overpass Black" panose="020B0604020202020204" charset="0"/>
              </a:rPr>
              <a:t>Modern science distinguishes the following levels of matter in inanimate nature: </a:t>
            </a:r>
            <a:r>
              <a:rPr lang="en" sz="1600" b="1" dirty="0">
                <a:latin typeface="Overpass Black" panose="020B0604020202020204" charset="0"/>
              </a:rPr>
              <a:t>submicroelemental, atomic, molecular, macrobodies, stars, Galaxy and Metagalactic.</a:t>
            </a:r>
          </a:p>
          <a:p>
            <a:pPr marL="342900" indent="-342900" algn="just">
              <a:lnSpc>
                <a:spcPct val="115000"/>
              </a:lnSpc>
              <a:spcAft>
                <a:spcPts val="1000"/>
              </a:spcAft>
              <a:buAutoNum type="arabicPeriod"/>
            </a:pPr>
            <a:r>
              <a:rPr lang="en" sz="1600" dirty="0">
                <a:latin typeface="Overpass Black" panose="020B0604020202020204" charset="0"/>
              </a:rPr>
              <a:t>The organic world includes </a:t>
            </a:r>
            <a:r>
              <a:rPr lang="en" sz="1600" b="1" dirty="0">
                <a:latin typeface="Overpass Black" panose="020B0604020202020204" charset="0"/>
              </a:rPr>
              <a:t>plants, animals and </a:t>
            </a:r>
            <a:r>
              <a:rPr lang="en" sz="1600" dirty="0">
                <a:latin typeface="Overpass Black" panose="020B0604020202020204" charset="0"/>
              </a:rPr>
              <a:t>humans.</a:t>
            </a:r>
          </a:p>
          <a:p>
            <a:pPr marL="342900" indent="-342900" algn="just">
              <a:lnSpc>
                <a:spcPct val="115000"/>
              </a:lnSpc>
              <a:spcAft>
                <a:spcPts val="1000"/>
              </a:spcAft>
              <a:buAutoNum type="arabicPeriod"/>
            </a:pPr>
            <a:r>
              <a:rPr lang="en" sz="1600" dirty="0">
                <a:latin typeface="Overpass Black" panose="020B0604020202020204" charset="0"/>
              </a:rPr>
              <a:t>Social life – includes </a:t>
            </a:r>
            <a:r>
              <a:rPr lang="en" sz="1600" b="1" dirty="0">
                <a:latin typeface="Overpass Black" panose="020B0604020202020204" charset="0"/>
              </a:rPr>
              <a:t>society </a:t>
            </a:r>
            <a:r>
              <a:rPr lang="en" sz="1600" dirty="0">
                <a:latin typeface="Overpass Black" panose="020B0604020202020204" charset="0"/>
              </a:rPr>
              <a:t>.</a:t>
            </a:r>
            <a:endParaRPr lang="ru-RU" sz="1600" dirty="0"/>
          </a:p>
          <a:p>
            <a:pPr marL="0" indent="0" algn="just">
              <a:lnSpc>
                <a:spcPct val="115000"/>
              </a:lnSpc>
              <a:spcAft>
                <a:spcPts val="1000"/>
              </a:spcAft>
            </a:pPr>
            <a:endParaRPr lang="ru-RU" sz="2000" dirty="0">
              <a:effectLst/>
              <a:latin typeface="A3 Arial AzLa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EB40BF13-4492-4F98-A0E8-EFB7C756F7DD}"/>
              </a:ext>
            </a:extLst>
          </p:cNvPr>
          <p:cNvSpPr txBox="1"/>
          <p:nvPr/>
        </p:nvSpPr>
        <p:spPr>
          <a:xfrm>
            <a:off x="638978" y="252895"/>
            <a:ext cx="7921128" cy="5198987"/>
          </a:xfrm>
          <a:prstGeom prst="rect">
            <a:avLst/>
          </a:prstGeom>
          <a:noFill/>
        </p:spPr>
        <p:txBody>
          <a:bodyPr wrap="square">
            <a:spAutoFit/>
          </a:bodyPr>
          <a:lstStyle/>
          <a:p>
            <a:pPr marL="8890" marR="3175" indent="286385" algn="just">
              <a:lnSpc>
                <a:spcPct val="115000"/>
              </a:lnSpc>
            </a:pPr>
            <a:r>
              <a:rPr lang="en" sz="1600" dirty="0">
                <a:solidFill>
                  <a:schemeClr val="tx2"/>
                </a:solidFill>
                <a:latin typeface="Overpass Black" panose="020B0604020202020204" charset="0"/>
              </a:rPr>
              <a:t>Everything in the world around us is in constant motion. For example, celestial bodies move along their orbits. Movement of molecules occurs in various objects. Metabolism takes place continuously in living organisms.</a:t>
            </a:r>
          </a:p>
          <a:p>
            <a:pPr marL="8890" marR="3175" indent="286385" algn="just">
              <a:lnSpc>
                <a:spcPct val="115000"/>
              </a:lnSpc>
            </a:pPr>
            <a:r>
              <a:rPr lang="en" sz="1600" dirty="0">
                <a:solidFill>
                  <a:schemeClr val="tx2"/>
                </a:solidFill>
                <a:latin typeface="Overpass Black" panose="020B0604020202020204" charset="0"/>
              </a:rPr>
              <a:t>Motion is not created. He is also not annihilated. He can only transform from one form to another.</a:t>
            </a:r>
          </a:p>
          <a:p>
            <a:pPr marL="8890" marR="3175" indent="286385" algn="just">
              <a:lnSpc>
                <a:spcPct val="115000"/>
              </a:lnSpc>
            </a:pPr>
            <a:r>
              <a:rPr lang="en" sz="1600" dirty="0">
                <a:solidFill>
                  <a:schemeClr val="tx2"/>
                </a:solidFill>
                <a:latin typeface="Overpass Black" panose="020B0604020202020204" charset="0"/>
              </a:rPr>
              <a:t>There are two main types of movement:</a:t>
            </a:r>
          </a:p>
          <a:p>
            <a:pPr marL="8890" marR="3175" indent="286385" algn="just">
              <a:lnSpc>
                <a:spcPct val="115000"/>
              </a:lnSpc>
            </a:pPr>
            <a:r>
              <a:rPr lang="ru-RU" sz="1600" b="1" dirty="0">
                <a:solidFill>
                  <a:schemeClr val="tx2"/>
                </a:solidFill>
                <a:latin typeface="Overpass Black" panose="020B0604020202020204" charset="0"/>
              </a:rPr>
              <a:t>1. </a:t>
            </a:r>
            <a:r>
              <a:rPr lang="en-US" sz="1600" b="1" dirty="0">
                <a:solidFill>
                  <a:schemeClr val="tx2"/>
                </a:solidFill>
                <a:latin typeface="Overpass Black" panose="020B0604020202020204" charset="0"/>
              </a:rPr>
              <a:t>F</a:t>
            </a:r>
            <a:r>
              <a:rPr lang="en" sz="1600" b="1" dirty="0">
                <a:solidFill>
                  <a:schemeClr val="tx2"/>
                </a:solidFill>
                <a:latin typeface="Overpass Black" panose="020B0604020202020204" charset="0"/>
              </a:rPr>
              <a:t>irst type </a:t>
            </a:r>
            <a:r>
              <a:rPr lang="en" sz="1600" dirty="0">
                <a:solidFill>
                  <a:schemeClr val="tx2"/>
                </a:solidFill>
                <a:latin typeface="Overpass Black" panose="020B0604020202020204" charset="0"/>
              </a:rPr>
              <a:t>of movement expresses changes within the subject itself. What does it mean? For example, a table, a chair, a room, and other simple things also mean a process from the point of view of philosophical analysis. Because there are constant changes in each of them. In this sense, objects are in continuous motion.</a:t>
            </a:r>
          </a:p>
          <a:p>
            <a:pPr marL="8890" marR="3175" indent="286385" algn="just">
              <a:lnSpc>
                <a:spcPct val="115000"/>
              </a:lnSpc>
            </a:pPr>
            <a:r>
              <a:rPr lang="en" sz="1600" dirty="0">
                <a:solidFill>
                  <a:schemeClr val="tx2"/>
                </a:solidFill>
                <a:latin typeface="Overpass Black" panose="020B0604020202020204" charset="0"/>
              </a:rPr>
              <a:t>2. The </a:t>
            </a:r>
            <a:r>
              <a:rPr lang="en" sz="1600" b="1" dirty="0">
                <a:solidFill>
                  <a:schemeClr val="tx2"/>
                </a:solidFill>
                <a:latin typeface="Overpass Black" panose="020B0604020202020204" charset="0"/>
              </a:rPr>
              <a:t>second type of movement </a:t>
            </a:r>
            <a:r>
              <a:rPr lang="en" sz="1600" dirty="0">
                <a:solidFill>
                  <a:schemeClr val="tx2"/>
                </a:solidFill>
                <a:latin typeface="Overpass Black" panose="020B0604020202020204" charset="0"/>
              </a:rPr>
              <a:t>expresses such changes that lead to the renewal of the quality of the subject, its replacement with a new one. This process manifests itself either as the destruction of the object in question (it loses its quality and thus acquires a new quality), or as its development and transformation into a more complex object. The second type of movement is closely related to the development process.</a:t>
            </a:r>
            <a:endParaRPr lang="ru-RU" sz="1600" dirty="0">
              <a:solidFill>
                <a:schemeClr val="tx2"/>
              </a:solidFill>
            </a:endParaRPr>
          </a:p>
          <a:p>
            <a:pPr marL="8890" marR="3175" indent="286385" algn="just">
              <a:lnSpc>
                <a:spcPct val="115000"/>
              </a:lnSpc>
            </a:pPr>
            <a:endParaRPr lang="ru-RU"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913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65"/>
          <p:cNvSpPr txBox="1">
            <a:spLocks noGrp="1"/>
          </p:cNvSpPr>
          <p:nvPr>
            <p:ph type="subTitle" idx="1"/>
          </p:nvPr>
        </p:nvSpPr>
        <p:spPr>
          <a:xfrm>
            <a:off x="734854" y="1359998"/>
            <a:ext cx="7704000" cy="3112850"/>
          </a:xfrm>
          <a:prstGeom prst="rect">
            <a:avLst/>
          </a:prstGeom>
        </p:spPr>
        <p:txBody>
          <a:bodyPr spcFirstLastPara="1" wrap="square" lIns="91425" tIns="91425" rIns="91425" bIns="91425" anchor="ctr" anchorCtr="0">
            <a:noAutofit/>
          </a:bodyPr>
          <a:lstStyle/>
          <a:p>
            <a:pPr marL="139700" indent="0">
              <a:buNone/>
            </a:pPr>
            <a:r>
              <a:rPr lang="en" sz="1600" dirty="0">
                <a:latin typeface="Overpass Black" panose="020B0604020202020204" charset="0"/>
              </a:rPr>
              <a:t>Movement also has different forms. The form of movement means the type of material objects that have the same type of activity laws and rules of organization. The issue of specific classification of movement forms also attracts attention. </a:t>
            </a:r>
            <a:r>
              <a:rPr lang="en" sz="1600" b="1" dirty="0">
                <a:latin typeface="Overpass Black" panose="020B0604020202020204" charset="0"/>
              </a:rPr>
              <a:t>In the 70s of the 19th century, F. Engels </a:t>
            </a:r>
            <a:r>
              <a:rPr lang="en" sz="1600" dirty="0">
                <a:latin typeface="Overpass Black" panose="020B0604020202020204" charset="0"/>
              </a:rPr>
              <a:t>showed the following five forms of movement of matter: </a:t>
            </a:r>
            <a:r>
              <a:rPr lang="en" sz="1600" b="1" dirty="0">
                <a:latin typeface="Overpass Black" panose="020B0604020202020204" charset="0"/>
              </a:rPr>
              <a:t>mechanical, physical, chemical, biological and social forms.</a:t>
            </a:r>
          </a:p>
          <a:p>
            <a:pPr marL="139700" indent="0">
              <a:buNone/>
            </a:pPr>
            <a:r>
              <a:rPr lang="en" sz="1600" b="1" dirty="0">
                <a:latin typeface="Overpass Black" panose="020B0604020202020204" charset="0"/>
              </a:rPr>
              <a:t>1. The </a:t>
            </a:r>
            <a:r>
              <a:rPr lang="en" sz="1600" dirty="0">
                <a:latin typeface="Overpass Black" panose="020B0604020202020204" charset="0"/>
              </a:rPr>
              <a:t>form of mechanical movement is the spatial displacement of objects relative to each other.</a:t>
            </a:r>
          </a:p>
          <a:p>
            <a:pPr marL="139700" indent="0">
              <a:buNone/>
            </a:pPr>
            <a:r>
              <a:rPr lang="en" sz="1600" dirty="0">
                <a:latin typeface="Overpass Black" panose="020B0604020202020204" charset="0"/>
              </a:rPr>
              <a:t>2. Physical movement is light phenomena and gravity effects studied by physics.</a:t>
            </a:r>
          </a:p>
          <a:p>
            <a:pPr marL="139700" indent="0">
              <a:buNone/>
            </a:pPr>
            <a:r>
              <a:rPr lang="en" sz="1600" dirty="0">
                <a:latin typeface="Overpass Black" panose="020B0604020202020204" charset="0"/>
              </a:rPr>
              <a:t>3. Chemical action is chemical processes.</a:t>
            </a:r>
          </a:p>
          <a:p>
            <a:pPr marL="139700" indent="0">
              <a:buNone/>
            </a:pPr>
            <a:r>
              <a:rPr lang="en" sz="1600" dirty="0">
                <a:latin typeface="Overpass Black" panose="020B0604020202020204" charset="0"/>
              </a:rPr>
              <a:t>4. Biological movement is organic life.</a:t>
            </a:r>
          </a:p>
          <a:p>
            <a:pPr marL="139700" indent="0">
              <a:buNone/>
            </a:pPr>
            <a:r>
              <a:rPr lang="en" sz="1600" dirty="0">
                <a:latin typeface="Overpass Black" panose="020B0604020202020204" charset="0"/>
              </a:rPr>
              <a:t>5. Social movement is social processes and the history of society.</a:t>
            </a:r>
            <a:endParaRPr lang="ru-RU" sz="1600" dirty="0"/>
          </a:p>
        </p:txBody>
      </p:sp>
      <p:sp>
        <p:nvSpPr>
          <p:cNvPr id="2813" name="Google Shape;2813;p65"/>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rmAutofit fontScale="90000"/>
          </a:bodyPr>
          <a:lstStyle/>
          <a:p>
            <a:pPr lvl="0"/>
            <a:r>
              <a:rPr lang="en" b="1" dirty="0">
                <a:latin typeface="Overpass Black" panose="020B0604020202020204" charset="0"/>
                <a:ea typeface="Tahoma" panose="020B0604030504040204" pitchFamily="34" charset="0"/>
                <a:cs typeface="Tahoma" panose="020B0604030504040204" pitchFamily="34" charset="0"/>
              </a:rPr>
              <a:t>Forms of movement</a:t>
            </a:r>
            <a:endParaRPr b="1" dirty="0">
              <a:latin typeface="Overpass Black" panose="020B060402020202020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1066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04D947F5-D2B4-4289-92D9-A8C6D786819A}"/>
              </a:ext>
            </a:extLst>
          </p:cNvPr>
          <p:cNvSpPr>
            <a:spLocks noGrp="1"/>
          </p:cNvSpPr>
          <p:nvPr>
            <p:ph type="ctrTitle"/>
          </p:nvPr>
        </p:nvSpPr>
        <p:spPr>
          <a:xfrm>
            <a:off x="736646" y="373025"/>
            <a:ext cx="7672500" cy="805780"/>
          </a:xfrm>
        </p:spPr>
        <p:txBody>
          <a:bodyPr/>
          <a:lstStyle/>
          <a:p>
            <a:r>
              <a:rPr lang="en" sz="2800" b="1" dirty="0">
                <a:solidFill>
                  <a:schemeClr val="tx2"/>
                </a:solidFill>
                <a:latin typeface="Overpass Black" panose="020B0604020202020204" charset="0"/>
                <a:ea typeface="Tahoma" panose="020B0604030504040204" pitchFamily="34" charset="0"/>
                <a:cs typeface="Tahoma" panose="020B0604030504040204" pitchFamily="34" charset="0"/>
              </a:rPr>
              <a:t>Space and time</a:t>
            </a:r>
            <a:endParaRPr lang="ru-RU" sz="2800"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5" name="Объект 2">
            <a:extLst>
              <a:ext uri="{FF2B5EF4-FFF2-40B4-BE49-F238E27FC236}">
                <a16:creationId xmlns:a16="http://schemas.microsoft.com/office/drawing/2014/main" id="{C18CA6CC-0262-441B-BFC7-5A2EE246B4C9}"/>
              </a:ext>
            </a:extLst>
          </p:cNvPr>
          <p:cNvSpPr>
            <a:spLocks noGrp="1"/>
          </p:cNvSpPr>
          <p:nvPr>
            <p:ph type="body" idx="1"/>
          </p:nvPr>
        </p:nvSpPr>
        <p:spPr>
          <a:xfrm>
            <a:off x="457200" y="1266940"/>
            <a:ext cx="8244590" cy="3597368"/>
          </a:xfrm>
        </p:spPr>
        <p:txBody>
          <a:bodyPr>
            <a:normAutofit/>
          </a:bodyPr>
          <a:lstStyle/>
          <a:p>
            <a:pPr indent="0" algn="just">
              <a:lnSpc>
                <a:spcPct val="150000"/>
              </a:lnSpc>
              <a:spcAft>
                <a:spcPts val="1000"/>
              </a:spcAft>
              <a:buNone/>
            </a:pPr>
            <a:r>
              <a:rPr lang="en" sz="800" b="1" dirty="0">
                <a:effectLst/>
                <a:latin typeface="Tahoma" panose="020B0604030504040204" pitchFamily="34" charset="0"/>
                <a:ea typeface="Tahoma" panose="020B0604030504040204" pitchFamily="34" charset="0"/>
                <a:cs typeface="Tahoma" panose="020B0604030504040204" pitchFamily="34" charset="0"/>
              </a:rPr>
              <a:t> </a:t>
            </a:r>
            <a:endParaRPr lang="ru-RU" sz="2200" dirty="0">
              <a:solidFill>
                <a:schemeClr val="dk2"/>
              </a:solidFill>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a:extLst>
              <a:ext uri="{FF2B5EF4-FFF2-40B4-BE49-F238E27FC236}">
                <a16:creationId xmlns:a16="http://schemas.microsoft.com/office/drawing/2014/main" id="{9650C6D3-5FB6-4AD1-98D5-FA211FC9EDA8}"/>
              </a:ext>
            </a:extLst>
          </p:cNvPr>
          <p:cNvSpPr/>
          <p:nvPr/>
        </p:nvSpPr>
        <p:spPr>
          <a:xfrm>
            <a:off x="457200" y="1402199"/>
            <a:ext cx="8244590" cy="3170099"/>
          </a:xfrm>
          <a:prstGeom prst="rect">
            <a:avLst/>
          </a:prstGeom>
        </p:spPr>
        <p:txBody>
          <a:bodyPr wrap="square">
            <a:spAutoFit/>
          </a:bodyPr>
          <a:lstStyle/>
          <a:p>
            <a:pPr algn="just"/>
            <a:r>
              <a:rPr lang="en" sz="2000" b="1" dirty="0">
                <a:solidFill>
                  <a:schemeClr val="tx2"/>
                </a:solidFill>
                <a:latin typeface="Overpass Black" panose="020B0604020202020204" charset="0"/>
              </a:rPr>
              <a:t>When we say space , we </a:t>
            </a:r>
            <a:r>
              <a:rPr lang="en" sz="2000" dirty="0">
                <a:solidFill>
                  <a:schemeClr val="tx2"/>
                </a:solidFill>
                <a:latin typeface="Overpass Black" panose="020B0604020202020204" charset="0"/>
              </a:rPr>
              <a:t>understand the space capacity of objects, their existence next to each other, and the distance between them. Space is three dimensional. Thus, it is possible to determine the position of any object through three coordinates (width, length and height). </a:t>
            </a:r>
            <a:r>
              <a:rPr lang="en" sz="2000" b="1" dirty="0">
                <a:solidFill>
                  <a:schemeClr val="tx2"/>
                </a:solidFill>
                <a:latin typeface="Overpass Black" panose="020B0604020202020204" charset="0"/>
              </a:rPr>
              <a:t>Time </a:t>
            </a:r>
            <a:r>
              <a:rPr lang="en" sz="2000" dirty="0">
                <a:solidFill>
                  <a:schemeClr val="tx2"/>
                </a:solidFill>
                <a:latin typeface="Overpass Black" panose="020B0604020202020204" charset="0"/>
              </a:rPr>
              <a:t>means the sequence and speed of events, the pace of changes in them. Unlike space, time is one-dimensional and unidirectional. It moves from the past to the present and from the present to the future. </a:t>
            </a:r>
            <a:r>
              <a:rPr lang="en" sz="2000" b="1" dirty="0">
                <a:solidFill>
                  <a:schemeClr val="tx2"/>
                </a:solidFill>
                <a:latin typeface="Overpass Black" panose="020B0604020202020204" charset="0"/>
              </a:rPr>
              <a:t>Space and time are the unity of infinity and finitude</a:t>
            </a:r>
            <a:r>
              <a:rPr lang="en" sz="2000" dirty="0">
                <a:solidFill>
                  <a:schemeClr val="tx2"/>
                </a:solidFill>
                <a:latin typeface="Overpass Black" panose="020B0604020202020204" charset="0"/>
              </a:rPr>
              <a:t>. This means that space-time indicators in general are infinite.</a:t>
            </a:r>
            <a:endParaRPr lang="ru-RU" sz="36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5955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D29A3565-E0E2-40C5-A251-A9284D9DDD70}"/>
              </a:ext>
            </a:extLst>
          </p:cNvPr>
          <p:cNvSpPr>
            <a:spLocks noGrp="1"/>
          </p:cNvSpPr>
          <p:nvPr>
            <p:ph type="body" idx="1"/>
          </p:nvPr>
        </p:nvSpPr>
        <p:spPr>
          <a:xfrm>
            <a:off x="705146" y="1040860"/>
            <a:ext cx="7704000" cy="3513000"/>
          </a:xfrm>
        </p:spPr>
        <p:txBody>
          <a:bodyPr/>
          <a:lstStyle/>
          <a:p>
            <a:pPr marL="368300" indent="-228600">
              <a:buAutoNum type="arabicPeriod"/>
            </a:pPr>
            <a:r>
              <a:rPr lang="en" sz="1800" b="1" dirty="0">
                <a:solidFill>
                  <a:schemeClr val="tx2"/>
                </a:solidFill>
                <a:latin typeface="Overpass Black" panose="020B0604020202020204" charset="0"/>
              </a:rPr>
              <a:t>Substantial </a:t>
            </a:r>
            <a:r>
              <a:rPr lang="en" sz="1800" dirty="0">
                <a:solidFill>
                  <a:schemeClr val="tx2"/>
                </a:solidFill>
                <a:latin typeface="Overpass Black" panose="020B0604020202020204" charset="0"/>
              </a:rPr>
              <a:t>point of view shows that space and time are substances that exist independently of matter. In ancient times, Democritus and Epicurus, and in modern times, I. Newton and the French materialists of the 18th century defended this position.</a:t>
            </a:r>
          </a:p>
          <a:p>
            <a:pPr marL="368300" indent="-228600">
              <a:buAutoNum type="arabicPeriod"/>
            </a:pPr>
            <a:r>
              <a:rPr lang="en" sz="1800" b="1" dirty="0">
                <a:solidFill>
                  <a:schemeClr val="tx2"/>
                </a:solidFill>
                <a:latin typeface="Overpass Black" panose="020B0604020202020204" charset="0"/>
              </a:rPr>
              <a:t>Relational explanation </a:t>
            </a:r>
            <a:r>
              <a:rPr lang="en" sz="1800" dirty="0">
                <a:solidFill>
                  <a:schemeClr val="tx2"/>
                </a:solidFill>
                <a:latin typeface="Overpass Black" panose="020B0604020202020204" charset="0"/>
              </a:rPr>
              <a:t>of space and time takes them not independently, but in relation to matter (Aristotle, V. Leibniz and others). According to this view, space and time represent relationships between real objects. Therefore, it does not exist apart from them. That position is closer to the truth and is widespread in modern times.</a:t>
            </a:r>
            <a:endParaRPr lang="ru-RU" sz="1800" dirty="0">
              <a:solidFill>
                <a:schemeClr val="tx2"/>
              </a:solidFill>
            </a:endParaRPr>
          </a:p>
        </p:txBody>
      </p:sp>
      <p:sp>
        <p:nvSpPr>
          <p:cNvPr id="3" name="Заголовок 2">
            <a:extLst>
              <a:ext uri="{FF2B5EF4-FFF2-40B4-BE49-F238E27FC236}">
                <a16:creationId xmlns:a16="http://schemas.microsoft.com/office/drawing/2014/main" id="{FAD43FDD-5C92-402D-9B5D-F3B29477811F}"/>
              </a:ext>
            </a:extLst>
          </p:cNvPr>
          <p:cNvSpPr>
            <a:spLocks noGrp="1"/>
          </p:cNvSpPr>
          <p:nvPr>
            <p:ph type="ctrTitle"/>
          </p:nvPr>
        </p:nvSpPr>
        <p:spPr/>
        <p:txBody>
          <a:bodyPr/>
          <a:lstStyle/>
          <a:p>
            <a:r>
              <a:rPr lang="en" b="1" dirty="0">
                <a:solidFill>
                  <a:schemeClr val="tx2"/>
                </a:solidFill>
                <a:latin typeface="Overpass Black" panose="020B0604020202020204" charset="0"/>
                <a:ea typeface="Tahoma" panose="020B0604030504040204" pitchFamily="34" charset="0"/>
                <a:cs typeface="Tahoma" panose="020B0604030504040204" pitchFamily="34" charset="0"/>
              </a:rPr>
              <a:t>Approaches to space and time</a:t>
            </a:r>
            <a:endParaRPr lang="ru-RU"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51145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idx="4294967295"/>
          </p:nvPr>
        </p:nvSpPr>
        <p:spPr>
          <a:xfrm>
            <a:off x="720725" y="1761448"/>
            <a:ext cx="7702550" cy="135096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400" b="1" dirty="0">
                <a:latin typeface="Overpass Black" panose="020B0604020202020204" charset="0"/>
                <a:ea typeface="Tahoma" panose="020B0604030504040204" pitchFamily="34" charset="0"/>
                <a:cs typeface="Tahoma" panose="020B0604030504040204" pitchFamily="34" charset="0"/>
              </a:rPr>
              <a:t>THANK YOU FOR YOUR ATTENTION</a:t>
            </a:r>
            <a:endParaRPr sz="5400" b="1" dirty="0">
              <a:latin typeface="Overpass Black" panose="020B060402020202020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41"/>
                                        </p:tgtEl>
                                        <p:attrNameLst>
                                          <p:attrName>style.visibility</p:attrName>
                                        </p:attrNameLst>
                                      </p:cBhvr>
                                      <p:to>
                                        <p:strVal val="visible"/>
                                      </p:to>
                                    </p:set>
                                    <p:anim calcmode="lin" valueType="num">
                                      <p:cBhvr>
                                        <p:cTn id="7" dur="500" fill="hold"/>
                                        <p:tgtEl>
                                          <p:spTgt spid="3141"/>
                                        </p:tgtEl>
                                        <p:attrNameLst>
                                          <p:attrName>ppt_w</p:attrName>
                                        </p:attrNameLst>
                                      </p:cBhvr>
                                      <p:tavLst>
                                        <p:tav tm="0">
                                          <p:val>
                                            <p:fltVal val="0"/>
                                          </p:val>
                                        </p:tav>
                                        <p:tav tm="100000">
                                          <p:val>
                                            <p:strVal val="#ppt_w"/>
                                          </p:val>
                                        </p:tav>
                                      </p:tavLst>
                                    </p:anim>
                                    <p:anim calcmode="lin" valueType="num">
                                      <p:cBhvr>
                                        <p:cTn id="8" dur="500" fill="hold"/>
                                        <p:tgtEl>
                                          <p:spTgt spid="3141"/>
                                        </p:tgtEl>
                                        <p:attrNameLst>
                                          <p:attrName>ppt_h</p:attrName>
                                        </p:attrNameLst>
                                      </p:cBhvr>
                                      <p:tavLst>
                                        <p:tav tm="0">
                                          <p:val>
                                            <p:fltVal val="0"/>
                                          </p:val>
                                        </p:tav>
                                        <p:tav tm="100000">
                                          <p:val>
                                            <p:strVal val="#ppt_h"/>
                                          </p:val>
                                        </p:tav>
                                      </p:tavLst>
                                    </p:anim>
                                    <p:animEffect transition="in" filter="fade">
                                      <p:cBhvr>
                                        <p:cTn id="9" dur="500"/>
                                        <p:tgtEl>
                                          <p:spTgt spid="3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1" grpId="0"/>
    </p:bldLst>
  </p:timing>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1315</TotalTime>
  <Words>872</Words>
  <Application>Microsoft Office PowerPoint</Application>
  <PresentationFormat>Экран (16:9)</PresentationFormat>
  <Paragraphs>30</Paragraphs>
  <Slides>9</Slides>
  <Notes>4</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9</vt:i4>
      </vt:variant>
    </vt:vector>
  </HeadingPairs>
  <TitlesOfParts>
    <vt:vector size="18" baseType="lpstr">
      <vt:lpstr>Times New Roman</vt:lpstr>
      <vt:lpstr>Arial</vt:lpstr>
      <vt:lpstr>Tahoma</vt:lpstr>
      <vt:lpstr>Open Sans SemiBold</vt:lpstr>
      <vt:lpstr>Open Sans</vt:lpstr>
      <vt:lpstr>Fira Sans Extra Condensed Medium</vt:lpstr>
      <vt:lpstr>A3 Arial AzLat</vt:lpstr>
      <vt:lpstr>Overpass Black</vt:lpstr>
      <vt:lpstr>Aqua Marketing Plan by Slidego</vt:lpstr>
      <vt:lpstr>The concept of matter in philosophy.</vt:lpstr>
      <vt:lpstr>Презентация PowerPoint</vt:lpstr>
      <vt:lpstr>Презентация PowerPoint</vt:lpstr>
      <vt:lpstr>Презентация PowerPoint</vt:lpstr>
      <vt:lpstr>Презентация PowerPoint</vt:lpstr>
      <vt:lpstr>Forms of movement</vt:lpstr>
      <vt:lpstr>Space and time</vt:lpstr>
      <vt:lpstr>Approaches to space and time</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FƏLSƏFƏ TARİXİNDƏ SOSİAL UTOPİYA İDEYASI</dc:title>
  <dc:creator>Gunel</dc:creator>
  <cp:lastModifiedBy>Gunel</cp:lastModifiedBy>
  <cp:revision>50</cp:revision>
  <dcterms:modified xsi:type="dcterms:W3CDTF">2022-10-11T08:37:14Z</dcterms:modified>
</cp:coreProperties>
</file>