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58" r:id="rId5"/>
    <p:sldId id="260" r:id="rId6"/>
    <p:sldId id="261" r:id="rId7"/>
    <p:sldId id="262" r:id="rId8"/>
    <p:sldId id="263" r:id="rId9"/>
    <p:sldId id="265" r:id="rId10"/>
    <p:sldId id="264" r:id="rId11"/>
    <p:sldId id="266" r:id="rId12"/>
    <p:sldId id="267" r:id="rId13"/>
    <p:sldId id="268" r:id="rId14"/>
    <p:sldId id="269" r:id="rId15"/>
  </p:sldIdLst>
  <p:sldSz cx="12192000" cy="6858000"/>
  <p:notesSz cx="6858000" cy="9144000"/>
  <p:defaultTextStyle>
    <a:defPPr>
      <a:defRPr lang="e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725" y="6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nel Qarayeva" userId="2357cff9cc730513" providerId="LiveId" clId="{0458AD46-B8D2-4320-AFDC-B6B2C941B2AF}"/>
    <pc:docChg chg="custSel modSld">
      <pc:chgData name="Gunel Qarayeva" userId="2357cff9cc730513" providerId="LiveId" clId="{0458AD46-B8D2-4320-AFDC-B6B2C941B2AF}" dt="2022-04-19T07:31:02.616" v="177" actId="20577"/>
      <pc:docMkLst>
        <pc:docMk/>
      </pc:docMkLst>
      <pc:sldChg chg="modSp">
        <pc:chgData name="Gunel Qarayeva" userId="2357cff9cc730513" providerId="LiveId" clId="{0458AD46-B8D2-4320-AFDC-B6B2C941B2AF}" dt="2022-04-19T07:12:39.975" v="5" actId="2711"/>
        <pc:sldMkLst>
          <pc:docMk/>
          <pc:sldMk cId="78681586" sldId="256"/>
        </pc:sldMkLst>
        <pc:spChg chg="mod">
          <ac:chgData name="Gunel Qarayeva" userId="2357cff9cc730513" providerId="LiveId" clId="{0458AD46-B8D2-4320-AFDC-B6B2C941B2AF}" dt="2022-04-19T07:12:39.975" v="5" actId="2711"/>
          <ac:spMkLst>
            <pc:docMk/>
            <pc:sldMk cId="78681586" sldId="256"/>
            <ac:spMk id="2" creationId="{3345BA77-5025-2C43-9379-48D02372623B}"/>
          </ac:spMkLst>
        </pc:spChg>
      </pc:sldChg>
      <pc:sldChg chg="modSp mod">
        <pc:chgData name="Gunel Qarayeva" userId="2357cff9cc730513" providerId="LiveId" clId="{0458AD46-B8D2-4320-AFDC-B6B2C941B2AF}" dt="2022-04-19T07:12:24.340" v="4" actId="5793"/>
        <pc:sldMkLst>
          <pc:docMk/>
          <pc:sldMk cId="1004405916" sldId="257"/>
        </pc:sldMkLst>
        <pc:spChg chg="mod">
          <ac:chgData name="Gunel Qarayeva" userId="2357cff9cc730513" providerId="LiveId" clId="{0458AD46-B8D2-4320-AFDC-B6B2C941B2AF}" dt="2022-04-19T07:11:47.995" v="2" actId="2711"/>
          <ac:spMkLst>
            <pc:docMk/>
            <pc:sldMk cId="1004405916" sldId="257"/>
            <ac:spMk id="2" creationId="{771D4856-359F-1F4D-8038-1E1F5D851F6A}"/>
          </ac:spMkLst>
        </pc:spChg>
        <pc:spChg chg="mod">
          <ac:chgData name="Gunel Qarayeva" userId="2357cff9cc730513" providerId="LiveId" clId="{0458AD46-B8D2-4320-AFDC-B6B2C941B2AF}" dt="2022-04-19T07:12:24.340" v="4" actId="5793"/>
          <ac:spMkLst>
            <pc:docMk/>
            <pc:sldMk cId="1004405916" sldId="257"/>
            <ac:spMk id="3" creationId="{533C12CC-5052-F247-B44A-EC569F81919D}"/>
          </ac:spMkLst>
        </pc:spChg>
      </pc:sldChg>
      <pc:sldChg chg="modSp mod">
        <pc:chgData name="Gunel Qarayeva" userId="2357cff9cc730513" providerId="LiveId" clId="{0458AD46-B8D2-4320-AFDC-B6B2C941B2AF}" dt="2022-04-19T07:30:01.513" v="176" actId="20577"/>
        <pc:sldMkLst>
          <pc:docMk/>
          <pc:sldMk cId="4239022935" sldId="258"/>
        </pc:sldMkLst>
        <pc:spChg chg="mod">
          <ac:chgData name="Gunel Qarayeva" userId="2357cff9cc730513" providerId="LiveId" clId="{0458AD46-B8D2-4320-AFDC-B6B2C941B2AF}" dt="2022-04-19T07:13:02.127" v="6" actId="2711"/>
          <ac:spMkLst>
            <pc:docMk/>
            <pc:sldMk cId="4239022935" sldId="258"/>
            <ac:spMk id="2" creationId="{31F757CA-E38D-3E4E-B1B5-473FD51FFF2E}"/>
          </ac:spMkLst>
        </pc:spChg>
        <pc:spChg chg="mod">
          <ac:chgData name="Gunel Qarayeva" userId="2357cff9cc730513" providerId="LiveId" clId="{0458AD46-B8D2-4320-AFDC-B6B2C941B2AF}" dt="2022-04-19T07:30:01.513" v="176" actId="20577"/>
          <ac:spMkLst>
            <pc:docMk/>
            <pc:sldMk cId="4239022935" sldId="258"/>
            <ac:spMk id="4" creationId="{0A8FF9F9-2A43-1B47-8A86-D5E1E5F8DD92}"/>
          </ac:spMkLst>
        </pc:spChg>
      </pc:sldChg>
      <pc:sldChg chg="modSp mod">
        <pc:chgData name="Gunel Qarayeva" userId="2357cff9cc730513" providerId="LiveId" clId="{0458AD46-B8D2-4320-AFDC-B6B2C941B2AF}" dt="2022-04-19T07:16:01.257" v="64" actId="113"/>
        <pc:sldMkLst>
          <pc:docMk/>
          <pc:sldMk cId="3076685501" sldId="260"/>
        </pc:sldMkLst>
        <pc:spChg chg="mod">
          <ac:chgData name="Gunel Qarayeva" userId="2357cff9cc730513" providerId="LiveId" clId="{0458AD46-B8D2-4320-AFDC-B6B2C941B2AF}" dt="2022-04-19T07:14:42.045" v="55" actId="14100"/>
          <ac:spMkLst>
            <pc:docMk/>
            <pc:sldMk cId="3076685501" sldId="260"/>
            <ac:spMk id="2" creationId="{FAF394E4-437A-C045-9E40-7A8F7501B0C3}"/>
          </ac:spMkLst>
        </pc:spChg>
        <pc:spChg chg="mod">
          <ac:chgData name="Gunel Qarayeva" userId="2357cff9cc730513" providerId="LiveId" clId="{0458AD46-B8D2-4320-AFDC-B6B2C941B2AF}" dt="2022-04-19T07:16:01.257" v="64" actId="113"/>
          <ac:spMkLst>
            <pc:docMk/>
            <pc:sldMk cId="3076685501" sldId="260"/>
            <ac:spMk id="3" creationId="{270C0705-C037-3241-B5B3-2E0A11C7A064}"/>
          </ac:spMkLst>
        </pc:spChg>
        <pc:spChg chg="mod">
          <ac:chgData name="Gunel Qarayeva" userId="2357cff9cc730513" providerId="LiveId" clId="{0458AD46-B8D2-4320-AFDC-B6B2C941B2AF}" dt="2022-04-19T07:15:39.519" v="63" actId="14100"/>
          <ac:spMkLst>
            <pc:docMk/>
            <pc:sldMk cId="3076685501" sldId="260"/>
            <ac:spMk id="4" creationId="{F4828053-2A0B-9347-8517-AFBF97FE3BCA}"/>
          </ac:spMkLst>
        </pc:spChg>
      </pc:sldChg>
      <pc:sldChg chg="modSp mod">
        <pc:chgData name="Gunel Qarayeva" userId="2357cff9cc730513" providerId="LiveId" clId="{0458AD46-B8D2-4320-AFDC-B6B2C941B2AF}" dt="2022-04-19T07:18:20.383" v="92" actId="113"/>
        <pc:sldMkLst>
          <pc:docMk/>
          <pc:sldMk cId="588000093" sldId="262"/>
        </pc:sldMkLst>
        <pc:spChg chg="mod">
          <ac:chgData name="Gunel Qarayeva" userId="2357cff9cc730513" providerId="LiveId" clId="{0458AD46-B8D2-4320-AFDC-B6B2C941B2AF}" dt="2022-04-19T07:18:20.383" v="92" actId="113"/>
          <ac:spMkLst>
            <pc:docMk/>
            <pc:sldMk cId="588000093" sldId="262"/>
            <ac:spMk id="4" creationId="{449C9D74-6760-7641-93DA-BB669A6D3A19}"/>
          </ac:spMkLst>
        </pc:spChg>
        <pc:spChg chg="mod">
          <ac:chgData name="Gunel Qarayeva" userId="2357cff9cc730513" providerId="LiveId" clId="{0458AD46-B8D2-4320-AFDC-B6B2C941B2AF}" dt="2022-04-19T07:18:03.694" v="91" actId="2711"/>
          <ac:spMkLst>
            <pc:docMk/>
            <pc:sldMk cId="588000093" sldId="262"/>
            <ac:spMk id="6" creationId="{12B03913-6B6B-B948-9ABE-5FDA4C989A83}"/>
          </ac:spMkLst>
        </pc:spChg>
      </pc:sldChg>
      <pc:sldChg chg="modSp mod">
        <pc:chgData name="Gunel Qarayeva" userId="2357cff9cc730513" providerId="LiveId" clId="{0458AD46-B8D2-4320-AFDC-B6B2C941B2AF}" dt="2022-04-19T07:19:05.093" v="98" actId="20577"/>
        <pc:sldMkLst>
          <pc:docMk/>
          <pc:sldMk cId="4054712776" sldId="263"/>
        </pc:sldMkLst>
        <pc:spChg chg="mod">
          <ac:chgData name="Gunel Qarayeva" userId="2357cff9cc730513" providerId="LiveId" clId="{0458AD46-B8D2-4320-AFDC-B6B2C941B2AF}" dt="2022-04-19T07:18:32.942" v="93" actId="2711"/>
          <ac:spMkLst>
            <pc:docMk/>
            <pc:sldMk cId="4054712776" sldId="263"/>
            <ac:spMk id="2" creationId="{F551F603-0364-9D4C-BAA2-72DFCBB7200C}"/>
          </ac:spMkLst>
        </pc:spChg>
        <pc:spChg chg="mod">
          <ac:chgData name="Gunel Qarayeva" userId="2357cff9cc730513" providerId="LiveId" clId="{0458AD46-B8D2-4320-AFDC-B6B2C941B2AF}" dt="2022-04-19T07:19:05.093" v="98" actId="20577"/>
          <ac:spMkLst>
            <pc:docMk/>
            <pc:sldMk cId="4054712776" sldId="263"/>
            <ac:spMk id="3" creationId="{A184FB6D-3785-4241-8088-BFEB3B10362F}"/>
          </ac:spMkLst>
        </pc:spChg>
      </pc:sldChg>
      <pc:sldChg chg="modSp mod">
        <pc:chgData name="Gunel Qarayeva" userId="2357cff9cc730513" providerId="LiveId" clId="{0458AD46-B8D2-4320-AFDC-B6B2C941B2AF}" dt="2022-04-19T07:22:48.142" v="129" actId="14100"/>
        <pc:sldMkLst>
          <pc:docMk/>
          <pc:sldMk cId="3727038432" sldId="265"/>
        </pc:sldMkLst>
        <pc:spChg chg="mod">
          <ac:chgData name="Gunel Qarayeva" userId="2357cff9cc730513" providerId="LiveId" clId="{0458AD46-B8D2-4320-AFDC-B6B2C941B2AF}" dt="2022-04-19T07:22:34.288" v="128" actId="14100"/>
          <ac:spMkLst>
            <pc:docMk/>
            <pc:sldMk cId="3727038432" sldId="265"/>
            <ac:spMk id="2" creationId="{B3576449-1B20-AC4D-ACF9-BB4918AA2F88}"/>
          </ac:spMkLst>
        </pc:spChg>
        <pc:spChg chg="mod">
          <ac:chgData name="Gunel Qarayeva" userId="2357cff9cc730513" providerId="LiveId" clId="{0458AD46-B8D2-4320-AFDC-B6B2C941B2AF}" dt="2022-04-19T07:22:21.562" v="126" actId="14100"/>
          <ac:spMkLst>
            <pc:docMk/>
            <pc:sldMk cId="3727038432" sldId="265"/>
            <ac:spMk id="3" creationId="{9CBC769A-3D7A-F34A-A651-E3A67971227C}"/>
          </ac:spMkLst>
        </pc:spChg>
        <pc:spChg chg="mod">
          <ac:chgData name="Gunel Qarayeva" userId="2357cff9cc730513" providerId="LiveId" clId="{0458AD46-B8D2-4320-AFDC-B6B2C941B2AF}" dt="2022-04-19T07:22:48.142" v="129" actId="14100"/>
          <ac:spMkLst>
            <pc:docMk/>
            <pc:sldMk cId="3727038432" sldId="265"/>
            <ac:spMk id="4" creationId="{C620DE7C-F29E-7C46-AA7D-F3BF6E868533}"/>
          </ac:spMkLst>
        </pc:spChg>
      </pc:sldChg>
      <pc:sldChg chg="modSp mod">
        <pc:chgData name="Gunel Qarayeva" userId="2357cff9cc730513" providerId="LiveId" clId="{0458AD46-B8D2-4320-AFDC-B6B2C941B2AF}" dt="2022-04-19T07:31:02.616" v="177" actId="20577"/>
        <pc:sldMkLst>
          <pc:docMk/>
          <pc:sldMk cId="933966614" sldId="266"/>
        </pc:sldMkLst>
        <pc:spChg chg="mod">
          <ac:chgData name="Gunel Qarayeva" userId="2357cff9cc730513" providerId="LiveId" clId="{0458AD46-B8D2-4320-AFDC-B6B2C941B2AF}" dt="2022-04-19T07:23:32.566" v="133" actId="14100"/>
          <ac:spMkLst>
            <pc:docMk/>
            <pc:sldMk cId="933966614" sldId="266"/>
            <ac:spMk id="2" creationId="{7F0351B6-09B0-C24F-8338-34DFBD5CE8B1}"/>
          </ac:spMkLst>
        </pc:spChg>
        <pc:spChg chg="mod">
          <ac:chgData name="Gunel Qarayeva" userId="2357cff9cc730513" providerId="LiveId" clId="{0458AD46-B8D2-4320-AFDC-B6B2C941B2AF}" dt="2022-04-19T07:31:02.616" v="177" actId="20577"/>
          <ac:spMkLst>
            <pc:docMk/>
            <pc:sldMk cId="933966614" sldId="266"/>
            <ac:spMk id="4" creationId="{56D62815-F855-474B-B774-08A531C5488A}"/>
          </ac:spMkLst>
        </pc:spChg>
      </pc:sldChg>
      <pc:sldChg chg="modSp mod">
        <pc:chgData name="Gunel Qarayeva" userId="2357cff9cc730513" providerId="LiveId" clId="{0458AD46-B8D2-4320-AFDC-B6B2C941B2AF}" dt="2022-04-19T07:26:32.317" v="161" actId="20577"/>
        <pc:sldMkLst>
          <pc:docMk/>
          <pc:sldMk cId="345709532" sldId="267"/>
        </pc:sldMkLst>
        <pc:spChg chg="mod">
          <ac:chgData name="Gunel Qarayeva" userId="2357cff9cc730513" providerId="LiveId" clId="{0458AD46-B8D2-4320-AFDC-B6B2C941B2AF}" dt="2022-04-19T07:25:35.407" v="149" actId="27636"/>
          <ac:spMkLst>
            <pc:docMk/>
            <pc:sldMk cId="345709532" sldId="267"/>
            <ac:spMk id="2" creationId="{9035517A-CEFB-3249-B215-51B2EFFFDE27}"/>
          </ac:spMkLst>
        </pc:spChg>
        <pc:spChg chg="mod">
          <ac:chgData name="Gunel Qarayeva" userId="2357cff9cc730513" providerId="LiveId" clId="{0458AD46-B8D2-4320-AFDC-B6B2C941B2AF}" dt="2022-04-19T07:26:32.317" v="161" actId="20577"/>
          <ac:spMkLst>
            <pc:docMk/>
            <pc:sldMk cId="345709532" sldId="267"/>
            <ac:spMk id="4" creationId="{1621A539-C5A6-1E43-A6B2-32B48D0C787B}"/>
          </ac:spMkLst>
        </pc:spChg>
      </pc:sldChg>
      <pc:sldChg chg="modSp mod">
        <pc:chgData name="Gunel Qarayeva" userId="2357cff9cc730513" providerId="LiveId" clId="{0458AD46-B8D2-4320-AFDC-B6B2C941B2AF}" dt="2022-04-19T07:28:34.238" v="168" actId="5793"/>
        <pc:sldMkLst>
          <pc:docMk/>
          <pc:sldMk cId="433504175" sldId="268"/>
        </pc:sldMkLst>
        <pc:spChg chg="mod">
          <ac:chgData name="Gunel Qarayeva" userId="2357cff9cc730513" providerId="LiveId" clId="{0458AD46-B8D2-4320-AFDC-B6B2C941B2AF}" dt="2022-04-19T07:27:52.272" v="164" actId="14100"/>
          <ac:spMkLst>
            <pc:docMk/>
            <pc:sldMk cId="433504175" sldId="268"/>
            <ac:spMk id="2" creationId="{2A2CBF7E-9708-5244-AFA1-0FF326CE00DC}"/>
          </ac:spMkLst>
        </pc:spChg>
        <pc:spChg chg="mod">
          <ac:chgData name="Gunel Qarayeva" userId="2357cff9cc730513" providerId="LiveId" clId="{0458AD46-B8D2-4320-AFDC-B6B2C941B2AF}" dt="2022-04-19T07:28:34.238" v="168" actId="5793"/>
          <ac:spMkLst>
            <pc:docMk/>
            <pc:sldMk cId="433504175" sldId="268"/>
            <ac:spMk id="3" creationId="{F732ABD0-CF48-7245-A1EE-B6B7AFCBC2D0}"/>
          </ac:spMkLst>
        </pc:spChg>
      </pc:sldChg>
      <pc:sldChg chg="modSp mod">
        <pc:chgData name="Gunel Qarayeva" userId="2357cff9cc730513" providerId="LiveId" clId="{0458AD46-B8D2-4320-AFDC-B6B2C941B2AF}" dt="2022-04-19T07:24:44.465" v="141" actId="14100"/>
        <pc:sldMkLst>
          <pc:docMk/>
          <pc:sldMk cId="913669454" sldId="269"/>
        </pc:sldMkLst>
        <pc:spChg chg="mod">
          <ac:chgData name="Gunel Qarayeva" userId="2357cff9cc730513" providerId="LiveId" clId="{0458AD46-B8D2-4320-AFDC-B6B2C941B2AF}" dt="2022-04-19T07:24:44.465" v="141" actId="14100"/>
          <ac:spMkLst>
            <pc:docMk/>
            <pc:sldMk cId="913669454" sldId="269"/>
            <ac:spMk id="2" creationId="{FE6225D1-E3EB-824B-9801-990AA892A4CE}"/>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tr-TR"/>
              <a:t>Asıl başlık stilini düzenlemek için tıklayın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pPr/>
              <a:t>11/24/2022</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11/24/2022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Başlık ve Resim Yazısı">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tr-TR"/>
              <a:t>Asıl başlık stilini düzenlemek için tıklayın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11/24/2022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Resim Yazılı Alıntı">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tr-TR"/>
              <a:t>Asıl başlık stilini düzenlemek için tıklayın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11/24/2022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İsim Kartı">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tr-TR"/>
              <a:t>Asıl başlık stilini düzenlemek için tıklayın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11/24/2022</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tr-TR"/>
              <a:t>Asıl başlık stilini düzenlemek için tıklayın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11/24/2022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tr-TR"/>
              <a:t>Asıl başlık stilini düzenlemek için tıklayın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
İkinci düzey
Üçüncü düzey
Dördüncü düzey
Beşinci düzey</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11/24/2022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11/24/2022</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11/24/2022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 Bilgisi">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11/24/2022</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11/24/2022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85800" y="3132666"/>
            <a:ext cx="5311775" cy="3086019"/>
          </a:xfrm>
        </p:spPr>
        <p:txBody>
          <a:bodyPr/>
          <a:lstStyle/>
          <a:p>
            <a:pPr lvl="0"/>
            <a:r>
              <a:rPr lang="tr-TR"/>
              <a:t>Asıl metin stillerini düzenle
İkinci düzey
Üçüncü düzey
Dördüncü düzey
Beşinci düzey</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6" name="Content Placeholder 5"/>
          <p:cNvSpPr>
            <a:spLocks noGrp="1"/>
          </p:cNvSpPr>
          <p:nvPr>
            <p:ph sz="quarter" idx="4"/>
          </p:nvPr>
        </p:nvSpPr>
        <p:spPr>
          <a:xfrm>
            <a:off x="6172200" y="3132666"/>
            <a:ext cx="5334000" cy="3086019"/>
          </a:xfrm>
        </p:spPr>
        <p:txBody>
          <a:bodyPr/>
          <a:lstStyle/>
          <a:p>
            <a:pPr lvl="0"/>
            <a:r>
              <a:rPr lang="tr-TR"/>
              <a:t>Asıl metin stillerini düzenle
İkinci düzey
Üçüncü düzey
Dördüncü düzey
Beşinci düzey</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11/24/2022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11/24/2022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11/24/2022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tr-TR"/>
              <a:t>Asıl başlık stilini düzenlemek için tıklayın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11/24/2022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11/24/2022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
              <a:t>Click to edit the original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
              <a:t>Edit original text styles Second level Third level Fourth level 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11/24/2022</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3345BA77-5025-2C43-9379-48D02372623B}"/>
              </a:ext>
            </a:extLst>
          </p:cNvPr>
          <p:cNvSpPr>
            <a:spLocks noGrp="1"/>
          </p:cNvSpPr>
          <p:nvPr>
            <p:ph type="ctrTitle"/>
          </p:nvPr>
        </p:nvSpPr>
        <p:spPr/>
        <p:txBody>
          <a:bodyPr/>
          <a:lstStyle/>
          <a:p>
            <a:r>
              <a:rPr lang="en" dirty="0">
                <a:latin typeface="Times New Roman" panose="02020603050405020304" pitchFamily="18" charset="0"/>
                <a:cs typeface="Times New Roman" panose="02020603050405020304" pitchFamily="18" charset="0"/>
              </a:rPr>
              <a:t>Cognition and Its Structure</a:t>
            </a:r>
            <a:endParaRPr lang="tr-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6815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7">
            <a:extLst>
              <a:ext uri="{FF2B5EF4-FFF2-40B4-BE49-F238E27FC236}">
                <a16:creationId xmlns:a16="http://schemas.microsoft.com/office/drawing/2014/main" id="{F18712E5-2F68-5F4B-AA80-B4D98E7991CC}"/>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53146254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7F0351B6-09B0-C24F-8338-34DFBD5CE8B1}"/>
              </a:ext>
            </a:extLst>
          </p:cNvPr>
          <p:cNvSpPr>
            <a:spLocks noGrp="1"/>
          </p:cNvSpPr>
          <p:nvPr>
            <p:ph type="title"/>
          </p:nvPr>
        </p:nvSpPr>
        <p:spPr>
          <a:xfrm>
            <a:off x="685800" y="260649"/>
            <a:ext cx="11170840" cy="1584176"/>
          </a:xfrm>
        </p:spPr>
        <p:txBody>
          <a:bodyPr/>
          <a:lstStyle/>
          <a:p>
            <a:r>
              <a:rPr lang="en" dirty="0">
                <a:solidFill>
                  <a:srgbClr val="FFFF00"/>
                </a:solidFill>
                <a:latin typeface="Times New Roman" panose="02020603050405020304" pitchFamily="18" charset="0"/>
                <a:cs typeface="Times New Roman" panose="02020603050405020304" pitchFamily="18" charset="0"/>
              </a:rPr>
              <a:t>There are three types of objective truth: everyday, axiological and praxeological</a:t>
            </a:r>
            <a:endParaRPr lang="tr-TR" dirty="0">
              <a:solidFill>
                <a:srgbClr val="FFFF00"/>
              </a:solidFill>
              <a:latin typeface="Times New Roman" panose="02020603050405020304" pitchFamily="18" charset="0"/>
              <a:cs typeface="Times New Roman" panose="02020603050405020304" pitchFamily="18" charset="0"/>
            </a:endParaRPr>
          </a:p>
        </p:txBody>
      </p:sp>
      <p:sp>
        <p:nvSpPr>
          <p:cNvPr id="4" name="Metin Yer Tutucusu 3">
            <a:extLst>
              <a:ext uri="{FF2B5EF4-FFF2-40B4-BE49-F238E27FC236}">
                <a16:creationId xmlns:a16="http://schemas.microsoft.com/office/drawing/2014/main" id="{56D62815-F855-474B-B774-08A531C5488A}"/>
              </a:ext>
            </a:extLst>
          </p:cNvPr>
          <p:cNvSpPr>
            <a:spLocks noGrp="1"/>
          </p:cNvSpPr>
          <p:nvPr>
            <p:ph type="body" sz="half" idx="2"/>
          </p:nvPr>
        </p:nvSpPr>
        <p:spPr>
          <a:xfrm>
            <a:off x="685800" y="3124199"/>
            <a:ext cx="11170840" cy="3094485"/>
          </a:xfrm>
        </p:spPr>
        <p:txBody>
          <a:bodyPr>
            <a:noAutofit/>
          </a:bodyPr>
          <a:lstStyle/>
          <a:p>
            <a:pPr marL="342900" indent="-342900">
              <a:buFont typeface="+mj-lt"/>
              <a:buAutoNum type="arabicPeriod"/>
            </a:pPr>
            <a:r>
              <a:rPr lang="en" sz="2800" dirty="0">
                <a:solidFill>
                  <a:srgbClr val="FFFF00"/>
                </a:solidFill>
                <a:latin typeface="Times New Roman" panose="02020603050405020304" pitchFamily="18" charset="0"/>
                <a:cs typeface="Times New Roman" panose="02020603050405020304" pitchFamily="18" charset="0"/>
              </a:rPr>
              <a:t>The first part is related to material and spiritual life. In this case, the everyday life of people acts as an objective reality. In this way, the truth has its own characteristics.</a:t>
            </a:r>
          </a:p>
          <a:p>
            <a:pPr marL="342900" indent="-342900">
              <a:buFont typeface="+mj-lt"/>
              <a:buAutoNum type="arabicPeriod"/>
            </a:pPr>
            <a:r>
              <a:rPr lang="en" sz="2800" dirty="0">
                <a:solidFill>
                  <a:srgbClr val="FFFF00"/>
                </a:solidFill>
                <a:latin typeface="Times New Roman" panose="02020603050405020304" pitchFamily="18" charset="0"/>
                <a:cs typeface="Times New Roman" panose="02020603050405020304" pitchFamily="18" charset="0"/>
              </a:rPr>
              <a:t>The axiological distribution of truth shows its moral-ethical and aesthetic side, its close connection with the meaning of life and values.</a:t>
            </a:r>
          </a:p>
          <a:p>
            <a:pPr marL="342900" indent="-342900">
              <a:buFont typeface="+mj-lt"/>
              <a:buAutoNum type="arabicPeriod"/>
            </a:pPr>
            <a:r>
              <a:rPr lang="en" sz="2800" dirty="0">
                <a:solidFill>
                  <a:srgbClr val="FFFF00"/>
                </a:solidFill>
                <a:latin typeface="Times New Roman" panose="02020603050405020304" pitchFamily="18" charset="0"/>
                <a:cs typeface="Times New Roman" panose="02020603050405020304" pitchFamily="18" charset="0"/>
              </a:rPr>
              <a:t>The praxeological distribution of truth means that it includes a moment related to practice.</a:t>
            </a:r>
            <a:endParaRPr lang="tr-TR" sz="28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396661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9035517A-CEFB-3249-B215-51B2EFFFDE27}"/>
              </a:ext>
            </a:extLst>
          </p:cNvPr>
          <p:cNvSpPr>
            <a:spLocks noGrp="1"/>
          </p:cNvSpPr>
          <p:nvPr>
            <p:ph type="ctrTitle"/>
          </p:nvPr>
        </p:nvSpPr>
        <p:spPr>
          <a:xfrm>
            <a:off x="191344" y="404665"/>
            <a:ext cx="11737304" cy="2088232"/>
          </a:xfrm>
        </p:spPr>
        <p:txBody>
          <a:bodyPr>
            <a:normAutofit fontScale="90000"/>
          </a:bodyPr>
          <a:lstStyle/>
          <a:p>
            <a:br>
              <a:rPr lang="az-Latn-AZ" dirty="0"/>
            </a:br>
            <a:r>
              <a:rPr lang="en" dirty="0">
                <a:latin typeface="Times New Roman" panose="02020603050405020304" pitchFamily="18" charset="0"/>
                <a:cs typeface="Times New Roman" panose="02020603050405020304" pitchFamily="18" charset="0"/>
              </a:rPr>
              <a:t>The Criterion of Truth is practice</a:t>
            </a:r>
            <a:endParaRPr lang="tr-TR" dirty="0">
              <a:latin typeface="Times New Roman" panose="02020603050405020304" pitchFamily="18" charset="0"/>
              <a:cs typeface="Times New Roman" panose="02020603050405020304" pitchFamily="18" charset="0"/>
            </a:endParaRPr>
          </a:p>
        </p:txBody>
      </p:sp>
      <p:sp>
        <p:nvSpPr>
          <p:cNvPr id="4" name="Metin Yer Tutucusu 3">
            <a:extLst>
              <a:ext uri="{FF2B5EF4-FFF2-40B4-BE49-F238E27FC236}">
                <a16:creationId xmlns:a16="http://schemas.microsoft.com/office/drawing/2014/main" id="{1621A539-C5A6-1E43-A6B2-32B48D0C787B}"/>
              </a:ext>
            </a:extLst>
          </p:cNvPr>
          <p:cNvSpPr>
            <a:spLocks noGrp="1"/>
          </p:cNvSpPr>
          <p:nvPr>
            <p:ph type="subTitle" idx="1"/>
          </p:nvPr>
        </p:nvSpPr>
        <p:spPr>
          <a:xfrm>
            <a:off x="1371600" y="2780928"/>
            <a:ext cx="9448800" cy="3672407"/>
          </a:xfrm>
        </p:spPr>
        <p:txBody>
          <a:bodyPr>
            <a:noAutofit/>
          </a:bodyPr>
          <a:lstStyle/>
          <a:p>
            <a:r>
              <a:rPr lang="en" sz="3600" dirty="0">
                <a:latin typeface="Times New Roman" panose="02020603050405020304" pitchFamily="18" charset="0"/>
                <a:cs typeface="Times New Roman" panose="02020603050405020304" pitchFamily="18" charset="0"/>
              </a:rPr>
              <a:t>Its content is objective and independent of consciousness. It connects a person with that objective reality. Finally, in the process of practice, people change objects.</a:t>
            </a:r>
            <a:endParaRPr lang="tr-T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7095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2A2CBF7E-9708-5244-AFA1-0FF326CE00DC}"/>
              </a:ext>
            </a:extLst>
          </p:cNvPr>
          <p:cNvSpPr>
            <a:spLocks noGrp="1"/>
          </p:cNvSpPr>
          <p:nvPr>
            <p:ph type="title"/>
          </p:nvPr>
        </p:nvSpPr>
        <p:spPr>
          <a:xfrm>
            <a:off x="839416" y="764373"/>
            <a:ext cx="10666784" cy="1293028"/>
          </a:xfrm>
        </p:spPr>
        <p:txBody>
          <a:bodyPr/>
          <a:lstStyle/>
          <a:p>
            <a:pPr algn="ctr"/>
            <a:r>
              <a:rPr lang="en" dirty="0">
                <a:latin typeface="Times New Roman" panose="02020603050405020304" pitchFamily="18" charset="0"/>
                <a:cs typeface="Times New Roman" panose="02020603050405020304" pitchFamily="18" charset="0"/>
              </a:rPr>
              <a:t>Lies and Misrepresentations</a:t>
            </a:r>
            <a:endParaRPr lang="tr-TR" dirty="0">
              <a:latin typeface="Times New Roman" panose="02020603050405020304" pitchFamily="18" charset="0"/>
              <a:cs typeface="Times New Roman" panose="02020603050405020304" pitchFamily="18" charset="0"/>
            </a:endParaRPr>
          </a:p>
        </p:txBody>
      </p:sp>
      <p:sp>
        <p:nvSpPr>
          <p:cNvPr id="3" name="İçerik Yer Tutucusu 2">
            <a:extLst>
              <a:ext uri="{FF2B5EF4-FFF2-40B4-BE49-F238E27FC236}">
                <a16:creationId xmlns:a16="http://schemas.microsoft.com/office/drawing/2014/main" id="{F732ABD0-CF48-7245-A1EE-B6B7AFCBC2D0}"/>
              </a:ext>
            </a:extLst>
          </p:cNvPr>
          <p:cNvSpPr>
            <a:spLocks noGrp="1"/>
          </p:cNvSpPr>
          <p:nvPr>
            <p:ph idx="1"/>
          </p:nvPr>
        </p:nvSpPr>
        <p:spPr/>
        <p:txBody>
          <a:bodyPr>
            <a:normAutofit/>
          </a:bodyPr>
          <a:lstStyle/>
          <a:p>
            <a:r>
              <a:rPr lang="en" sz="3200" dirty="0">
                <a:latin typeface="Times New Roman" panose="02020603050405020304" pitchFamily="18" charset="0"/>
                <a:cs typeface="Times New Roman" panose="02020603050405020304" pitchFamily="18" charset="0"/>
              </a:rPr>
              <a:t>Attention should also be paid to the relationship between truth and falsehood. Delusion is an inadequate perception of reality. Errors can be scientific and non-scientific.</a:t>
            </a:r>
          </a:p>
          <a:p>
            <a:pPr marL="0" indent="0">
              <a:buNone/>
            </a:pPr>
            <a:endParaRPr lang="az-Latn-AZ" sz="3200" dirty="0">
              <a:latin typeface="Times New Roman" panose="02020603050405020304" pitchFamily="18" charset="0"/>
              <a:cs typeface="Times New Roman" panose="02020603050405020304" pitchFamily="18" charset="0"/>
            </a:endParaRPr>
          </a:p>
          <a:p>
            <a:r>
              <a:rPr lang="en" sz="3200" dirty="0">
                <a:latin typeface="Times New Roman" panose="02020603050405020304" pitchFamily="18" charset="0"/>
                <a:cs typeface="Times New Roman" panose="02020603050405020304" pitchFamily="18" charset="0"/>
              </a:rPr>
              <a:t>A lie is a distorted perception of reality. Its cognitive content does not correspond to reality. An unintentional lie often corresponds to a fallacy, which may contain certain moments of objective truth.</a:t>
            </a:r>
            <a:endParaRPr lang="tr-TR"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350417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E6225D1-E3EB-824B-9801-990AA892A4CE}"/>
              </a:ext>
            </a:extLst>
          </p:cNvPr>
          <p:cNvSpPr>
            <a:spLocks noGrp="1"/>
          </p:cNvSpPr>
          <p:nvPr>
            <p:ph type="title"/>
          </p:nvPr>
        </p:nvSpPr>
        <p:spPr>
          <a:xfrm>
            <a:off x="1415480" y="2782486"/>
            <a:ext cx="10513168" cy="1293028"/>
          </a:xfrm>
        </p:spPr>
        <p:txBody>
          <a:bodyPr/>
          <a:lstStyle/>
          <a:p>
            <a:pPr algn="l"/>
            <a:r>
              <a:rPr lang="en" dirty="0">
                <a:latin typeface="Times New Roman" panose="02020603050405020304" pitchFamily="18" charset="0"/>
                <a:cs typeface="Times New Roman" panose="02020603050405020304" pitchFamily="18" charset="0"/>
              </a:rPr>
              <a:t>Thanks for watching</a:t>
            </a:r>
            <a:endParaRPr lang="tr-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366945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xit" presetSubtype="0" fill="hold" grpId="0" nodeType="clickEffect">
                                  <p:stCondLst>
                                    <p:cond delay="0"/>
                                  </p:stCondLst>
                                  <p:childTnLst>
                                    <p:anim calcmode="lin" valueType="num">
                                      <p:cBhvr>
                                        <p:cTn id="6" dur="1000"/>
                                        <p:tgtEl>
                                          <p:spTgt spid="2"/>
                                        </p:tgtEl>
                                        <p:attrNameLst>
                                          <p:attrName>ppt_w</p:attrName>
                                        </p:attrNameLst>
                                      </p:cBhvr>
                                      <p:tavLst>
                                        <p:tav tm="0">
                                          <p:val>
                                            <p:strVal val="ppt_w"/>
                                          </p:val>
                                        </p:tav>
                                        <p:tav tm="100000">
                                          <p:val>
                                            <p:fltVal val="0"/>
                                          </p:val>
                                        </p:tav>
                                      </p:tavLst>
                                    </p:anim>
                                    <p:anim calcmode="lin" valueType="num">
                                      <p:cBhvr>
                                        <p:cTn id="7" dur="1000"/>
                                        <p:tgtEl>
                                          <p:spTgt spid="2"/>
                                        </p:tgtEl>
                                        <p:attrNameLst>
                                          <p:attrName>ppt_h</p:attrName>
                                        </p:attrNameLst>
                                      </p:cBhvr>
                                      <p:tavLst>
                                        <p:tav tm="0">
                                          <p:val>
                                            <p:strVal val="ppt_h"/>
                                          </p:val>
                                        </p:tav>
                                        <p:tav tm="100000">
                                          <p:val>
                                            <p:fltVal val="0"/>
                                          </p:val>
                                        </p:tav>
                                      </p:tavLst>
                                    </p:anim>
                                    <p:anim calcmode="lin" valueType="num">
                                      <p:cBhvr>
                                        <p:cTn id="8" dur="1000"/>
                                        <p:tgtEl>
                                          <p:spTgt spid="2"/>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9" dur="1000"/>
                                        <p:tgtEl>
                                          <p:spTgt spid="2"/>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0"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771D4856-359F-1F4D-8038-1E1F5D851F6A}"/>
              </a:ext>
            </a:extLst>
          </p:cNvPr>
          <p:cNvSpPr>
            <a:spLocks noGrp="1"/>
          </p:cNvSpPr>
          <p:nvPr>
            <p:ph type="title"/>
          </p:nvPr>
        </p:nvSpPr>
        <p:spPr/>
        <p:txBody>
          <a:bodyPr/>
          <a:lstStyle/>
          <a:p>
            <a:r>
              <a:rPr lang="en" dirty="0">
                <a:latin typeface="Times New Roman" panose="02020603050405020304" pitchFamily="18" charset="0"/>
                <a:cs typeface="Times New Roman" panose="02020603050405020304" pitchFamily="18" charset="0"/>
              </a:rPr>
              <a:t>Cognition as a subject of philosophical analysis</a:t>
            </a:r>
            <a:endParaRPr lang="tr-TR" dirty="0">
              <a:latin typeface="Times New Roman" panose="02020603050405020304" pitchFamily="18" charset="0"/>
              <a:cs typeface="Times New Roman" panose="02020603050405020304" pitchFamily="18" charset="0"/>
            </a:endParaRPr>
          </a:p>
        </p:txBody>
      </p:sp>
      <p:sp>
        <p:nvSpPr>
          <p:cNvPr id="3" name="İçerik Yer Tutucusu 2">
            <a:extLst>
              <a:ext uri="{FF2B5EF4-FFF2-40B4-BE49-F238E27FC236}">
                <a16:creationId xmlns:a16="http://schemas.microsoft.com/office/drawing/2014/main" id="{533C12CC-5052-F247-B44A-EC569F81919D}"/>
              </a:ext>
            </a:extLst>
          </p:cNvPr>
          <p:cNvSpPr>
            <a:spLocks noGrp="1"/>
          </p:cNvSpPr>
          <p:nvPr>
            <p:ph idx="1"/>
          </p:nvPr>
        </p:nvSpPr>
        <p:spPr/>
        <p:txBody>
          <a:bodyPr>
            <a:normAutofit/>
          </a:bodyPr>
          <a:lstStyle/>
          <a:p>
            <a:pPr marL="0" indent="0">
              <a:buNone/>
            </a:pPr>
            <a:r>
              <a:rPr lang="en" sz="4000" dirty="0">
                <a:latin typeface="Times New Roman" panose="02020603050405020304" pitchFamily="18" charset="0"/>
                <a:cs typeface="Times New Roman" panose="02020603050405020304" pitchFamily="18" charset="0"/>
              </a:rPr>
              <a:t>The branch of philosophy that studies the cognitive process is called epistemology. This concept was introduced into philosophy for the first time in 1854 by the Scottish J. Ferrer. Studying the essence, structure and methods of the process of understanding the world is primarily included in the subject of philosophy.</a:t>
            </a:r>
            <a:endParaRPr lang="tr-TR"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440591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5">
            <a:extLst>
              <a:ext uri="{FF2B5EF4-FFF2-40B4-BE49-F238E27FC236}">
                <a16:creationId xmlns:a16="http://schemas.microsoft.com/office/drawing/2014/main" id="{28769187-62AF-6D45-9F22-9E17D0D54CDF}"/>
              </a:ext>
            </a:extLst>
          </p:cNvPr>
          <p:cNvPicPr>
            <a:picLocks noChangeAspect="1"/>
          </p:cNvPicPr>
          <p:nvPr/>
        </p:nvPicPr>
        <p:blipFill>
          <a:blip r:embed="rId2"/>
          <a:stretch>
            <a:fillRect/>
          </a:stretch>
        </p:blipFill>
        <p:spPr>
          <a:xfrm>
            <a:off x="1" y="0"/>
            <a:ext cx="12192000" cy="6858000"/>
          </a:xfrm>
          <a:prstGeom prst="rect">
            <a:avLst/>
          </a:prstGeom>
        </p:spPr>
      </p:pic>
    </p:spTree>
    <p:extLst>
      <p:ext uri="{BB962C8B-B14F-4D97-AF65-F5344CB8AC3E}">
        <p14:creationId xmlns:p14="http://schemas.microsoft.com/office/powerpoint/2010/main" val="405482587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31F757CA-E38D-3E4E-B1B5-473FD51FFF2E}"/>
              </a:ext>
            </a:extLst>
          </p:cNvPr>
          <p:cNvSpPr>
            <a:spLocks noGrp="1"/>
          </p:cNvSpPr>
          <p:nvPr>
            <p:ph type="title"/>
          </p:nvPr>
        </p:nvSpPr>
        <p:spPr/>
        <p:txBody>
          <a:bodyPr/>
          <a:lstStyle/>
          <a:p>
            <a:r>
              <a:rPr lang="en" dirty="0">
                <a:latin typeface="Times New Roman" panose="02020603050405020304" pitchFamily="18" charset="0"/>
                <a:cs typeface="Times New Roman" panose="02020603050405020304" pitchFamily="18" charset="0"/>
              </a:rPr>
              <a:t>The object and subject of cognition</a:t>
            </a:r>
            <a:endParaRPr lang="tr-TR" dirty="0">
              <a:latin typeface="Times New Roman" panose="02020603050405020304" pitchFamily="18" charset="0"/>
              <a:cs typeface="Times New Roman" panose="02020603050405020304" pitchFamily="18" charset="0"/>
            </a:endParaRPr>
          </a:p>
        </p:txBody>
      </p:sp>
      <p:pic>
        <p:nvPicPr>
          <p:cNvPr id="5" name="Resim 5">
            <a:extLst>
              <a:ext uri="{FF2B5EF4-FFF2-40B4-BE49-F238E27FC236}">
                <a16:creationId xmlns:a16="http://schemas.microsoft.com/office/drawing/2014/main" id="{1EC2DD24-64B7-2B42-9FA8-D7593E5EEDC6}"/>
              </a:ext>
            </a:extLst>
          </p:cNvPr>
          <p:cNvPicPr>
            <a:picLocks noGrp="1" noChangeAspect="1"/>
          </p:cNvPicPr>
          <p:nvPr>
            <p:ph sz="half" idx="1"/>
          </p:nvPr>
        </p:nvPicPr>
        <p:blipFill>
          <a:blip r:embed="rId2"/>
          <a:stretch>
            <a:fillRect/>
          </a:stretch>
        </p:blipFill>
        <p:spPr>
          <a:xfrm>
            <a:off x="186983" y="2057401"/>
            <a:ext cx="5832818" cy="4024125"/>
          </a:xfrm>
          <a:prstGeom prst="rect">
            <a:avLst/>
          </a:prstGeom>
        </p:spPr>
      </p:pic>
      <p:sp>
        <p:nvSpPr>
          <p:cNvPr id="4" name="İçerik Yer Tutucusu 3">
            <a:extLst>
              <a:ext uri="{FF2B5EF4-FFF2-40B4-BE49-F238E27FC236}">
                <a16:creationId xmlns:a16="http://schemas.microsoft.com/office/drawing/2014/main" id="{0A8FF9F9-2A43-1B47-8A86-D5E1E5F8DD92}"/>
              </a:ext>
            </a:extLst>
          </p:cNvPr>
          <p:cNvSpPr>
            <a:spLocks noGrp="1"/>
          </p:cNvSpPr>
          <p:nvPr>
            <p:ph sz="half" idx="2"/>
          </p:nvPr>
        </p:nvSpPr>
        <p:spPr>
          <a:xfrm>
            <a:off x="6172200" y="1844824"/>
            <a:ext cx="5334000" cy="4373861"/>
          </a:xfrm>
        </p:spPr>
        <p:txBody>
          <a:bodyPr>
            <a:noAutofit/>
          </a:bodyPr>
          <a:lstStyle/>
          <a:p>
            <a:pPr marL="0" indent="0">
              <a:lnSpc>
                <a:spcPct val="160000"/>
              </a:lnSpc>
              <a:buNone/>
            </a:pPr>
            <a:r>
              <a:rPr lang="en" sz="1800" dirty="0">
                <a:latin typeface="Times New Roman" panose="02020603050405020304" pitchFamily="18" charset="0"/>
                <a:cs typeface="Times New Roman" panose="02020603050405020304" pitchFamily="18" charset="0"/>
              </a:rPr>
              <a:t>Individual people (individuals as well as social groups) and society as a whole can act as the subject of cognition. When the subject of cognition is individual, then the consciousness and self-awareness of that individual (personal "I") is determined by the entire cultural world created throughout human history. Successful cognitive activity is possible due to the active role of the subject in the false cognitive process.</a:t>
            </a:r>
          </a:p>
        </p:txBody>
      </p:sp>
    </p:spTree>
    <p:extLst>
      <p:ext uri="{BB962C8B-B14F-4D97-AF65-F5344CB8AC3E}">
        <p14:creationId xmlns:p14="http://schemas.microsoft.com/office/powerpoint/2010/main" val="42390229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AF394E4-437A-C045-9E40-7A8F7501B0C3}"/>
              </a:ext>
            </a:extLst>
          </p:cNvPr>
          <p:cNvSpPr>
            <a:spLocks noGrp="1"/>
          </p:cNvSpPr>
          <p:nvPr>
            <p:ph type="title"/>
          </p:nvPr>
        </p:nvSpPr>
        <p:spPr>
          <a:xfrm>
            <a:off x="685800" y="1524000"/>
            <a:ext cx="11170840" cy="896888"/>
          </a:xfrm>
        </p:spPr>
        <p:txBody>
          <a:bodyPr>
            <a:normAutofit/>
          </a:bodyPr>
          <a:lstStyle/>
          <a:p>
            <a:r>
              <a:rPr lang="en" sz="3100" dirty="0">
                <a:latin typeface="Times New Roman" panose="02020603050405020304" pitchFamily="18" charset="0"/>
                <a:cs typeface="Times New Roman" panose="02020603050405020304" pitchFamily="18" charset="0"/>
              </a:rPr>
              <a:t>The Object of Cognition</a:t>
            </a:r>
            <a:endParaRPr lang="tr-TR" sz="3100" dirty="0">
              <a:latin typeface="Times New Roman" panose="02020603050405020304" pitchFamily="18" charset="0"/>
              <a:cs typeface="Times New Roman" panose="02020603050405020304" pitchFamily="18" charset="0"/>
            </a:endParaRPr>
          </a:p>
        </p:txBody>
      </p:sp>
      <p:sp>
        <p:nvSpPr>
          <p:cNvPr id="3" name="İçerik Yer Tutucusu 2">
            <a:extLst>
              <a:ext uri="{FF2B5EF4-FFF2-40B4-BE49-F238E27FC236}">
                <a16:creationId xmlns:a16="http://schemas.microsoft.com/office/drawing/2014/main" id="{270C0705-C037-3241-B5B3-2E0A11C7A064}"/>
              </a:ext>
            </a:extLst>
          </p:cNvPr>
          <p:cNvSpPr>
            <a:spLocks noGrp="1"/>
          </p:cNvSpPr>
          <p:nvPr>
            <p:ph idx="1"/>
          </p:nvPr>
        </p:nvSpPr>
        <p:spPr>
          <a:xfrm>
            <a:off x="4995582" y="1"/>
            <a:ext cx="6510618" cy="1844824"/>
          </a:xfrm>
        </p:spPr>
        <p:txBody>
          <a:bodyPr>
            <a:normAutofit/>
          </a:bodyPr>
          <a:lstStyle/>
          <a:p>
            <a:pPr marL="0" indent="0">
              <a:buNone/>
            </a:pPr>
            <a:r>
              <a:rPr lang="en" sz="2600" b="1" dirty="0">
                <a:solidFill>
                  <a:schemeClr val="accent3"/>
                </a:solidFill>
                <a:latin typeface="Times New Roman" panose="02020603050405020304" pitchFamily="18" charset="0"/>
                <a:cs typeface="Times New Roman" panose="02020603050405020304" pitchFamily="18" charset="0"/>
              </a:rPr>
              <a:t>The object and subject of perception are inseparable</a:t>
            </a:r>
            <a:endParaRPr lang="tr-TR" sz="2600" b="1" dirty="0">
              <a:solidFill>
                <a:schemeClr val="accent3"/>
              </a:solidFill>
              <a:latin typeface="Times New Roman" panose="02020603050405020304" pitchFamily="18" charset="0"/>
              <a:cs typeface="Times New Roman" panose="02020603050405020304" pitchFamily="18" charset="0"/>
            </a:endParaRPr>
          </a:p>
        </p:txBody>
      </p:sp>
      <p:sp>
        <p:nvSpPr>
          <p:cNvPr id="4" name="Metin Yer Tutucusu 3">
            <a:extLst>
              <a:ext uri="{FF2B5EF4-FFF2-40B4-BE49-F238E27FC236}">
                <a16:creationId xmlns:a16="http://schemas.microsoft.com/office/drawing/2014/main" id="{F4828053-2A0B-9347-8517-AFBF97FE3BCA}"/>
              </a:ext>
            </a:extLst>
          </p:cNvPr>
          <p:cNvSpPr>
            <a:spLocks noGrp="1"/>
          </p:cNvSpPr>
          <p:nvPr>
            <p:ph type="body" sz="half" idx="2"/>
          </p:nvPr>
        </p:nvSpPr>
        <p:spPr>
          <a:xfrm>
            <a:off x="685800" y="2852936"/>
            <a:ext cx="11170840" cy="3631863"/>
          </a:xfrm>
        </p:spPr>
        <p:txBody>
          <a:bodyPr>
            <a:noAutofit/>
          </a:bodyPr>
          <a:lstStyle/>
          <a:p>
            <a:r>
              <a:rPr lang="en" sz="2800" b="1" dirty="0">
                <a:solidFill>
                  <a:srgbClr val="C00000"/>
                </a:solidFill>
                <a:latin typeface="Times New Roman" panose="02020603050405020304" pitchFamily="18" charset="0"/>
                <a:cs typeface="Times New Roman" panose="02020603050405020304" pitchFamily="18" charset="0"/>
              </a:rPr>
              <a:t>Cognitive object is the subject's practical and cognitive activity. An object is neither matter nor objective reality. The object of cognition can be both material entities (chemical elements, physical bodies, living organisms) and social phenomena (society, mutual relations of people, their behavior and activities). The results of cognition (the conclusion of the experiment, scientific theories, science as a whole) can also be the object of cognition. Thus, things, events, processes, etc. that exist independently of man can be considered an object of cognition.</a:t>
            </a:r>
          </a:p>
        </p:txBody>
      </p:sp>
    </p:spTree>
    <p:extLst>
      <p:ext uri="{BB962C8B-B14F-4D97-AF65-F5344CB8AC3E}">
        <p14:creationId xmlns:p14="http://schemas.microsoft.com/office/powerpoint/2010/main" val="307668550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Eğimli 1">
            <a:extLst>
              <a:ext uri="{FF2B5EF4-FFF2-40B4-BE49-F238E27FC236}">
                <a16:creationId xmlns:a16="http://schemas.microsoft.com/office/drawing/2014/main" id="{E202928F-6D22-5C45-8240-9C40F8532EE4}"/>
              </a:ext>
            </a:extLst>
          </p:cNvPr>
          <p:cNvSpPr/>
          <p:nvPr/>
        </p:nvSpPr>
        <p:spPr>
          <a:xfrm>
            <a:off x="1559534" y="2937950"/>
            <a:ext cx="2307955" cy="203363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300" dirty="0">
                <a:solidFill>
                  <a:schemeClr val="bg1"/>
                </a:solidFill>
                <a:latin typeface="+mj-lt"/>
              </a:rPr>
              <a:t>Sensory Perception</a:t>
            </a:r>
            <a:endParaRPr lang="tr-TR" sz="2300" dirty="0">
              <a:solidFill>
                <a:schemeClr val="bg1"/>
              </a:solidFill>
              <a:latin typeface="+mj-lt"/>
            </a:endParaRPr>
          </a:p>
        </p:txBody>
      </p:sp>
      <p:sp>
        <p:nvSpPr>
          <p:cNvPr id="3" name="Dikdörtgen: Eğimli 2">
            <a:extLst>
              <a:ext uri="{FF2B5EF4-FFF2-40B4-BE49-F238E27FC236}">
                <a16:creationId xmlns:a16="http://schemas.microsoft.com/office/drawing/2014/main" id="{01FA87D9-45A6-0247-BCA7-5905D63875C1}"/>
              </a:ext>
            </a:extLst>
          </p:cNvPr>
          <p:cNvSpPr/>
          <p:nvPr/>
        </p:nvSpPr>
        <p:spPr>
          <a:xfrm>
            <a:off x="8281241" y="2886754"/>
            <a:ext cx="2116523" cy="208483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300" dirty="0">
                <a:solidFill>
                  <a:schemeClr val="bg1"/>
                </a:solidFill>
                <a:latin typeface="+mj-lt"/>
              </a:rPr>
              <a:t>Rational Cognition</a:t>
            </a:r>
            <a:endParaRPr lang="tr-TR" sz="2300" dirty="0">
              <a:solidFill>
                <a:schemeClr val="bg1"/>
              </a:solidFill>
              <a:latin typeface="+mj-lt"/>
            </a:endParaRPr>
          </a:p>
        </p:txBody>
      </p:sp>
      <p:cxnSp>
        <p:nvCxnSpPr>
          <p:cNvPr id="4" name="Düz Ok Bağlayıcısı 3">
            <a:extLst>
              <a:ext uri="{FF2B5EF4-FFF2-40B4-BE49-F238E27FC236}">
                <a16:creationId xmlns:a16="http://schemas.microsoft.com/office/drawing/2014/main" id="{CA9F9485-CD21-4643-9770-E5857602B68E}"/>
              </a:ext>
            </a:extLst>
          </p:cNvPr>
          <p:cNvCxnSpPr>
            <a:cxnSpLocks/>
          </p:cNvCxnSpPr>
          <p:nvPr/>
        </p:nvCxnSpPr>
        <p:spPr>
          <a:xfrm>
            <a:off x="6535854" y="2199268"/>
            <a:ext cx="1177073" cy="7386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Düz Ok Bağlayıcısı 8">
            <a:extLst>
              <a:ext uri="{FF2B5EF4-FFF2-40B4-BE49-F238E27FC236}">
                <a16:creationId xmlns:a16="http://schemas.microsoft.com/office/drawing/2014/main" id="{5446BDC6-E3DF-3647-8670-4EB0D279F389}"/>
              </a:ext>
            </a:extLst>
          </p:cNvPr>
          <p:cNvCxnSpPr>
            <a:cxnSpLocks/>
          </p:cNvCxnSpPr>
          <p:nvPr/>
        </p:nvCxnSpPr>
        <p:spPr>
          <a:xfrm flipH="1">
            <a:off x="4161486" y="2199268"/>
            <a:ext cx="1104369" cy="8842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Şerit: Eğri ve Yukarı Bükülmüş 16">
            <a:extLst>
              <a:ext uri="{FF2B5EF4-FFF2-40B4-BE49-F238E27FC236}">
                <a16:creationId xmlns:a16="http://schemas.microsoft.com/office/drawing/2014/main" id="{939DE008-1078-9948-8168-A9DCD539F7AA}"/>
              </a:ext>
            </a:extLst>
          </p:cNvPr>
          <p:cNvSpPr/>
          <p:nvPr/>
        </p:nvSpPr>
        <p:spPr>
          <a:xfrm>
            <a:off x="3867490" y="530210"/>
            <a:ext cx="4413752" cy="1517904"/>
          </a:xfrm>
          <a:prstGeom prst="ellipseRibbon2">
            <a:avLst>
              <a:gd name="adj1" fmla="val 39920"/>
              <a:gd name="adj2" fmla="val 50000"/>
              <a:gd name="adj3"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dirty="0">
                <a:solidFill>
                  <a:schemeClr val="bg1"/>
                </a:solidFill>
                <a:latin typeface="+mj-lt"/>
              </a:rPr>
              <a:t>The structure of the cognitive process</a:t>
            </a:r>
            <a:endParaRPr lang="tr-TR" sz="2000" dirty="0">
              <a:solidFill>
                <a:schemeClr val="bg1"/>
              </a:solidFill>
              <a:latin typeface="+mj-lt"/>
            </a:endParaRPr>
          </a:p>
        </p:txBody>
      </p:sp>
    </p:spTree>
    <p:extLst>
      <p:ext uri="{BB962C8B-B14F-4D97-AF65-F5344CB8AC3E}">
        <p14:creationId xmlns:p14="http://schemas.microsoft.com/office/powerpoint/2010/main" val="1649235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p:tgtEl>
                                          <p:spTgt spid="17"/>
                                        </p:tgtEl>
                                        <p:attrNameLst>
                                          <p:attrName>ppt_y</p:attrName>
                                        </p:attrNameLst>
                                      </p:cBhvr>
                                      <p:tavLst>
                                        <p:tav tm="0">
                                          <p:val>
                                            <p:strVal val="#ppt_y+#ppt_h*1.125000"/>
                                          </p:val>
                                        </p:tav>
                                        <p:tav tm="100000">
                                          <p:val>
                                            <p:strVal val="#ppt_y"/>
                                          </p:val>
                                        </p:tav>
                                      </p:tavLst>
                                    </p:anim>
                                    <p:animEffect transition="in" filter="wipe(up)">
                                      <p:cBhvr>
                                        <p:cTn id="2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çerik Yer Tutucusu 3">
            <a:extLst>
              <a:ext uri="{FF2B5EF4-FFF2-40B4-BE49-F238E27FC236}">
                <a16:creationId xmlns:a16="http://schemas.microsoft.com/office/drawing/2014/main" id="{449C9D74-6760-7641-93DA-BB669A6D3A19}"/>
              </a:ext>
            </a:extLst>
          </p:cNvPr>
          <p:cNvSpPr>
            <a:spLocks noGrp="1"/>
          </p:cNvSpPr>
          <p:nvPr>
            <p:ph sz="half" idx="1"/>
          </p:nvPr>
        </p:nvSpPr>
        <p:spPr>
          <a:xfrm>
            <a:off x="685800" y="476673"/>
            <a:ext cx="5334000" cy="5742012"/>
          </a:xfrm>
        </p:spPr>
        <p:txBody>
          <a:bodyPr>
            <a:normAutofit/>
          </a:bodyPr>
          <a:lstStyle/>
          <a:p>
            <a:r>
              <a:rPr lang="en" sz="2800" dirty="0">
                <a:latin typeface="Times New Roman" panose="02020603050405020304" pitchFamily="18" charset="0"/>
                <a:cs typeface="Times New Roman" panose="02020603050405020304" pitchFamily="18" charset="0"/>
              </a:rPr>
              <a:t>Cognition has the following forms: </a:t>
            </a:r>
            <a:r>
              <a:rPr lang="en" sz="2800" b="1" dirty="0">
                <a:latin typeface="Times New Roman" panose="02020603050405020304" pitchFamily="18" charset="0"/>
                <a:cs typeface="Times New Roman" panose="02020603050405020304" pitchFamily="18" charset="0"/>
              </a:rPr>
              <a:t>sensation, perception, imagination </a:t>
            </a:r>
            <a:r>
              <a:rPr lang="en" sz="2800" dirty="0">
                <a:latin typeface="Times New Roman" panose="02020603050405020304" pitchFamily="18" charset="0"/>
                <a:cs typeface="Times New Roman" panose="02020603050405020304" pitchFamily="18" charset="0"/>
              </a:rPr>
              <a:t>and </a:t>
            </a:r>
            <a:r>
              <a:rPr lang="en" sz="2800" b="1" dirty="0">
                <a:latin typeface="Times New Roman" panose="02020603050405020304" pitchFamily="18" charset="0"/>
                <a:cs typeface="Times New Roman" panose="02020603050405020304" pitchFamily="18" charset="0"/>
              </a:rPr>
              <a:t>emotion</a:t>
            </a:r>
          </a:p>
          <a:p>
            <a:r>
              <a:rPr lang="en" sz="2800" dirty="0">
                <a:latin typeface="Times New Roman" panose="02020603050405020304" pitchFamily="18" charset="0"/>
                <a:cs typeface="Times New Roman" panose="02020603050405020304" pitchFamily="18" charset="0"/>
              </a:rPr>
              <a:t>Modern science proves that sight and hearing are in the first place among the sensory organs in terms of the ability of information .</a:t>
            </a:r>
          </a:p>
          <a:p>
            <a:r>
              <a:rPr lang="en" sz="2800" b="1" dirty="0">
                <a:latin typeface="Times New Roman" panose="02020603050405020304" pitchFamily="18" charset="0"/>
                <a:cs typeface="Times New Roman" panose="02020603050405020304" pitchFamily="18" charset="0"/>
              </a:rPr>
              <a:t>perception is a relatively high form </a:t>
            </a:r>
            <a:r>
              <a:rPr lang="en" sz="2800" dirty="0">
                <a:latin typeface="Times New Roman" panose="02020603050405020304" pitchFamily="18" charset="0"/>
                <a:cs typeface="Times New Roman" panose="02020603050405020304" pitchFamily="18" charset="0"/>
              </a:rPr>
              <a:t>of cognition. It expresses the whole image of the objects that affect our sense organs at a specific moment, unlike the feeling.</a:t>
            </a:r>
            <a:endParaRPr lang="tr-TR" sz="2800" dirty="0">
              <a:latin typeface="Times New Roman" panose="02020603050405020304" pitchFamily="18" charset="0"/>
              <a:cs typeface="Times New Roman" panose="02020603050405020304" pitchFamily="18" charset="0"/>
            </a:endParaRPr>
          </a:p>
        </p:txBody>
      </p:sp>
      <p:sp>
        <p:nvSpPr>
          <p:cNvPr id="6" name="İçerik Yer Tutucusu 5">
            <a:extLst>
              <a:ext uri="{FF2B5EF4-FFF2-40B4-BE49-F238E27FC236}">
                <a16:creationId xmlns:a16="http://schemas.microsoft.com/office/drawing/2014/main" id="{12B03913-6B6B-B948-9ABE-5FDA4C989A83}"/>
              </a:ext>
            </a:extLst>
          </p:cNvPr>
          <p:cNvSpPr>
            <a:spLocks noGrp="1"/>
          </p:cNvSpPr>
          <p:nvPr>
            <p:ph sz="half" idx="2"/>
          </p:nvPr>
        </p:nvSpPr>
        <p:spPr>
          <a:xfrm>
            <a:off x="6172200" y="4169583"/>
            <a:ext cx="5334000" cy="4024125"/>
          </a:xfrm>
        </p:spPr>
        <p:txBody>
          <a:bodyPr>
            <a:normAutofit/>
          </a:bodyPr>
          <a:lstStyle/>
          <a:p>
            <a:r>
              <a:rPr lang="en" sz="2800" dirty="0">
                <a:latin typeface="Times New Roman" panose="02020603050405020304" pitchFamily="18" charset="0"/>
                <a:cs typeface="Times New Roman" panose="02020603050405020304" pitchFamily="18" charset="0"/>
              </a:rPr>
              <a:t>This form of cognition, which stores the images of past events and can revive them when necessary, is called </a:t>
            </a:r>
            <a:r>
              <a:rPr lang="en" sz="2800" b="1" dirty="0">
                <a:latin typeface="Times New Roman" panose="02020603050405020304" pitchFamily="18" charset="0"/>
                <a:cs typeface="Times New Roman" panose="02020603050405020304" pitchFamily="18" charset="0"/>
              </a:rPr>
              <a:t>imagination </a:t>
            </a:r>
            <a:r>
              <a:rPr lang="en" sz="2800" dirty="0">
                <a:latin typeface="Times New Roman" panose="02020603050405020304" pitchFamily="18" charset="0"/>
                <a:cs typeface="Times New Roman" panose="02020603050405020304" pitchFamily="18" charset="0"/>
              </a:rPr>
              <a:t>.</a:t>
            </a:r>
          </a:p>
        </p:txBody>
      </p:sp>
      <p:pic>
        <p:nvPicPr>
          <p:cNvPr id="7" name="Resim 7">
            <a:extLst>
              <a:ext uri="{FF2B5EF4-FFF2-40B4-BE49-F238E27FC236}">
                <a16:creationId xmlns:a16="http://schemas.microsoft.com/office/drawing/2014/main" id="{726BBF11-E95D-0B46-A3DA-E34A85E3DD2D}"/>
              </a:ext>
            </a:extLst>
          </p:cNvPr>
          <p:cNvPicPr>
            <a:picLocks noChangeAspect="1"/>
          </p:cNvPicPr>
          <p:nvPr/>
        </p:nvPicPr>
        <p:blipFill>
          <a:blip r:embed="rId2"/>
          <a:stretch>
            <a:fillRect/>
          </a:stretch>
        </p:blipFill>
        <p:spPr>
          <a:xfrm>
            <a:off x="6172200" y="647125"/>
            <a:ext cx="5001322" cy="3094868"/>
          </a:xfrm>
          <a:prstGeom prst="rect">
            <a:avLst/>
          </a:prstGeom>
        </p:spPr>
      </p:pic>
    </p:spTree>
    <p:extLst>
      <p:ext uri="{BB962C8B-B14F-4D97-AF65-F5344CB8AC3E}">
        <p14:creationId xmlns:p14="http://schemas.microsoft.com/office/powerpoint/2010/main" val="58800009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4">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4">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fade">
                                      <p:cBhvr>
                                        <p:cTn id="16" dur="100"/>
                                        <p:tgtEl>
                                          <p:spTgt spid="4">
                                            <p:txEl>
                                              <p:pRg st="1" end="1"/>
                                            </p:txEl>
                                          </p:spTgt>
                                        </p:tgtEl>
                                      </p:cBhvr>
                                    </p:animEffect>
                                    <p:anim calcmode="lin" valueType="num">
                                      <p:cBhvr>
                                        <p:cTn id="17" dur="4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8" dur="400" fill="hold"/>
                                        <p:tgtEl>
                                          <p:spTgt spid="4">
                                            <p:txEl>
                                              <p:pRg st="1" end="1"/>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4">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4">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100"/>
                                        <p:tgtEl>
                                          <p:spTgt spid="4">
                                            <p:txEl>
                                              <p:pRg st="2" end="2"/>
                                            </p:txEl>
                                          </p:spTgt>
                                        </p:tgtEl>
                                      </p:cBhvr>
                                    </p:animEffect>
                                    <p:anim calcmode="lin" valueType="num">
                                      <p:cBhvr>
                                        <p:cTn id="26" dur="4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7" dur="400" fill="hold"/>
                                        <p:tgtEl>
                                          <p:spTgt spid="4">
                                            <p:txEl>
                                              <p:pRg st="2" end="2"/>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4">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4">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0" presetClass="entr" presetSubtype="0"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edge">
                                      <p:cBhvr>
                                        <p:cTn id="34" dur="20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8" presetClass="entr" presetSubtype="12" fill="hold" grpId="0"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strips(downLeft)">
                                      <p:cBhvr>
                                        <p:cTn id="3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F551F603-0364-9D4C-BAA2-72DFCBB7200C}"/>
              </a:ext>
            </a:extLst>
          </p:cNvPr>
          <p:cNvSpPr>
            <a:spLocks noGrp="1"/>
          </p:cNvSpPr>
          <p:nvPr>
            <p:ph type="title"/>
          </p:nvPr>
        </p:nvSpPr>
        <p:spPr>
          <a:xfrm>
            <a:off x="685800" y="764373"/>
            <a:ext cx="10820400" cy="1293028"/>
          </a:xfrm>
        </p:spPr>
        <p:txBody>
          <a:bodyPr>
            <a:normAutofit fontScale="90000"/>
          </a:bodyPr>
          <a:lstStyle/>
          <a:p>
            <a:pPr algn="ctr"/>
            <a:r>
              <a:rPr lang="en" dirty="0">
                <a:solidFill>
                  <a:schemeClr val="accent4">
                    <a:lumMod val="60000"/>
                    <a:lumOff val="40000"/>
                  </a:schemeClr>
                </a:solidFill>
                <a:latin typeface="Times New Roman" panose="02020603050405020304" pitchFamily="18" charset="0"/>
                <a:cs typeface="Times New Roman" panose="02020603050405020304" pitchFamily="18" charset="0"/>
              </a:rPr>
              <a:t>Forms of Rational Cognition: Understanding, Judgment, and Inference</a:t>
            </a:r>
            <a:endParaRPr lang="tr-TR" dirty="0">
              <a:solidFill>
                <a:schemeClr val="accent4">
                  <a:lumMod val="60000"/>
                  <a:lumOff val="40000"/>
                </a:schemeClr>
              </a:solidFill>
              <a:latin typeface="Times New Roman" panose="02020603050405020304" pitchFamily="18" charset="0"/>
              <a:cs typeface="Times New Roman" panose="02020603050405020304" pitchFamily="18" charset="0"/>
            </a:endParaRPr>
          </a:p>
        </p:txBody>
      </p:sp>
      <p:sp>
        <p:nvSpPr>
          <p:cNvPr id="3" name="İçerik Yer Tutucusu 2">
            <a:extLst>
              <a:ext uri="{FF2B5EF4-FFF2-40B4-BE49-F238E27FC236}">
                <a16:creationId xmlns:a16="http://schemas.microsoft.com/office/drawing/2014/main" id="{A184FB6D-3785-4241-8088-BFEB3B10362F}"/>
              </a:ext>
            </a:extLst>
          </p:cNvPr>
          <p:cNvSpPr>
            <a:spLocks noGrp="1"/>
          </p:cNvSpPr>
          <p:nvPr>
            <p:ph sz="half" idx="1"/>
          </p:nvPr>
        </p:nvSpPr>
        <p:spPr>
          <a:xfrm>
            <a:off x="685800" y="2420888"/>
            <a:ext cx="11208834" cy="3797796"/>
          </a:xfrm>
        </p:spPr>
        <p:txBody>
          <a:bodyPr>
            <a:normAutofit/>
          </a:bodyPr>
          <a:lstStyle/>
          <a:p>
            <a:r>
              <a:rPr lang="en" sz="2800" b="1" dirty="0">
                <a:solidFill>
                  <a:schemeClr val="accent4">
                    <a:lumMod val="75000"/>
                  </a:schemeClr>
                </a:solidFill>
                <a:latin typeface="Times New Roman" panose="02020603050405020304" pitchFamily="18" charset="0"/>
                <a:cs typeface="Times New Roman" panose="02020603050405020304" pitchFamily="18" charset="0"/>
              </a:rPr>
              <a:t>A concept </a:t>
            </a:r>
            <a:r>
              <a:rPr lang="en" sz="2800" dirty="0">
                <a:solidFill>
                  <a:schemeClr val="accent4">
                    <a:lumMod val="75000"/>
                  </a:schemeClr>
                </a:solidFill>
                <a:latin typeface="Times New Roman" panose="02020603050405020304" pitchFamily="18" charset="0"/>
                <a:cs typeface="Times New Roman" panose="02020603050405020304" pitchFamily="18" charset="0"/>
              </a:rPr>
              <a:t>is a form that reflects the most general, important and necessary properties of an object.</a:t>
            </a:r>
          </a:p>
          <a:p>
            <a:endParaRPr lang="az-Latn-AZ" sz="2800" dirty="0">
              <a:solidFill>
                <a:schemeClr val="accent4">
                  <a:lumMod val="75000"/>
                </a:schemeClr>
              </a:solidFill>
              <a:latin typeface="Times New Roman" panose="02020603050405020304" pitchFamily="18" charset="0"/>
              <a:cs typeface="Times New Roman" panose="02020603050405020304" pitchFamily="18" charset="0"/>
            </a:endParaRPr>
          </a:p>
          <a:p>
            <a:r>
              <a:rPr lang="en" sz="2800" b="1" dirty="0">
                <a:solidFill>
                  <a:schemeClr val="accent4">
                    <a:lumMod val="75000"/>
                  </a:schemeClr>
                </a:solidFill>
                <a:latin typeface="Times New Roman" panose="02020603050405020304" pitchFamily="18" charset="0"/>
                <a:cs typeface="Times New Roman" panose="02020603050405020304" pitchFamily="18" charset="0"/>
              </a:rPr>
              <a:t>Judgment </a:t>
            </a:r>
            <a:r>
              <a:rPr lang="en" sz="2800" dirty="0">
                <a:solidFill>
                  <a:schemeClr val="accent4">
                    <a:lumMod val="75000"/>
                  </a:schemeClr>
                </a:solidFill>
                <a:latin typeface="Times New Roman" panose="02020603050405020304" pitchFamily="18" charset="0"/>
                <a:cs typeface="Times New Roman" panose="02020603050405020304" pitchFamily="18" charset="0"/>
              </a:rPr>
              <a:t>reflects the properties of the subject in the human mind, its connections and relationships with other subjects.</a:t>
            </a:r>
          </a:p>
          <a:p>
            <a:endParaRPr lang="az-Latn-AZ" sz="2800" dirty="0">
              <a:solidFill>
                <a:schemeClr val="accent4">
                  <a:lumMod val="75000"/>
                </a:schemeClr>
              </a:solidFill>
              <a:latin typeface="Times New Roman" panose="02020603050405020304" pitchFamily="18" charset="0"/>
              <a:cs typeface="Times New Roman" panose="02020603050405020304" pitchFamily="18" charset="0"/>
            </a:endParaRPr>
          </a:p>
          <a:p>
            <a:r>
              <a:rPr lang="en" sz="2800" b="1" dirty="0">
                <a:solidFill>
                  <a:schemeClr val="accent4">
                    <a:lumMod val="75000"/>
                  </a:schemeClr>
                </a:solidFill>
                <a:latin typeface="Times New Roman" panose="02020603050405020304" pitchFamily="18" charset="0"/>
                <a:cs typeface="Times New Roman" panose="02020603050405020304" pitchFamily="18" charset="0"/>
              </a:rPr>
              <a:t>mental </a:t>
            </a:r>
            <a:r>
              <a:rPr lang="en" sz="2800" dirty="0">
                <a:solidFill>
                  <a:schemeClr val="accent4">
                    <a:lumMod val="75000"/>
                  </a:schemeClr>
                </a:solidFill>
                <a:latin typeface="Times New Roman" panose="02020603050405020304" pitchFamily="18" charset="0"/>
                <a:cs typeface="Times New Roman" panose="02020603050405020304" pitchFamily="18" charset="0"/>
              </a:rPr>
              <a:t>operation through which new knowledge is obtained based on already existing knowledge.</a:t>
            </a:r>
            <a:endParaRPr lang="tr-TR" sz="2800" b="1" dirty="0">
              <a:solidFill>
                <a:schemeClr val="accent4">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471277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B3576449-1B20-AC4D-ACF9-BB4918AA2F88}"/>
              </a:ext>
            </a:extLst>
          </p:cNvPr>
          <p:cNvSpPr>
            <a:spLocks noGrp="1"/>
          </p:cNvSpPr>
          <p:nvPr>
            <p:ph type="title"/>
          </p:nvPr>
        </p:nvSpPr>
        <p:spPr>
          <a:xfrm>
            <a:off x="6096000" y="548680"/>
            <a:ext cx="5616624" cy="1152128"/>
          </a:xfrm>
        </p:spPr>
        <p:txBody>
          <a:bodyPr/>
          <a:lstStyle/>
          <a:p>
            <a:r>
              <a:rPr lang="en" dirty="0">
                <a:latin typeface="Times New Roman" panose="02020603050405020304" pitchFamily="18" charset="0"/>
                <a:cs typeface="Times New Roman" panose="02020603050405020304" pitchFamily="18" charset="0"/>
              </a:rPr>
              <a:t>Theory of Truth</a:t>
            </a:r>
            <a:endParaRPr lang="tr-TR" dirty="0">
              <a:latin typeface="Times New Roman" panose="02020603050405020304" pitchFamily="18" charset="0"/>
              <a:cs typeface="Times New Roman" panose="02020603050405020304" pitchFamily="18" charset="0"/>
            </a:endParaRPr>
          </a:p>
        </p:txBody>
      </p:sp>
      <p:sp>
        <p:nvSpPr>
          <p:cNvPr id="3" name="İçerik Yer Tutucusu 2">
            <a:extLst>
              <a:ext uri="{FF2B5EF4-FFF2-40B4-BE49-F238E27FC236}">
                <a16:creationId xmlns:a16="http://schemas.microsoft.com/office/drawing/2014/main" id="{9CBC769A-3D7A-F34A-A651-E3A67971227C}"/>
              </a:ext>
            </a:extLst>
          </p:cNvPr>
          <p:cNvSpPr>
            <a:spLocks noGrp="1"/>
          </p:cNvSpPr>
          <p:nvPr>
            <p:ph idx="1"/>
          </p:nvPr>
        </p:nvSpPr>
        <p:spPr>
          <a:xfrm>
            <a:off x="4995582" y="3933056"/>
            <a:ext cx="6510618" cy="2285628"/>
          </a:xfrm>
        </p:spPr>
        <p:txBody>
          <a:bodyPr>
            <a:normAutofit/>
          </a:bodyPr>
          <a:lstStyle/>
          <a:p>
            <a:pPr marL="0" indent="0" algn="just">
              <a:buNone/>
            </a:pPr>
            <a:r>
              <a:rPr lang="en" sz="2800" b="1" dirty="0">
                <a:solidFill>
                  <a:srgbClr val="FF0000"/>
                </a:solidFill>
                <a:latin typeface="Times New Roman" panose="02020603050405020304" pitchFamily="18" charset="0"/>
                <a:cs typeface="Times New Roman" panose="02020603050405020304" pitchFamily="18" charset="0"/>
              </a:rPr>
              <a:t>A classical (correspondence) </a:t>
            </a:r>
            <a:r>
              <a:rPr lang="en" sz="2800" dirty="0">
                <a:latin typeface="Times New Roman" panose="02020603050405020304" pitchFamily="18" charset="0"/>
                <a:cs typeface="Times New Roman" panose="02020603050405020304" pitchFamily="18" charset="0"/>
              </a:rPr>
              <a:t>theory of truth. When determining the authenticity of a certain idea, it is based on whether it corresponds to reality or not.</a:t>
            </a:r>
          </a:p>
        </p:txBody>
      </p:sp>
      <p:sp>
        <p:nvSpPr>
          <p:cNvPr id="4" name="Metin Yer Tutucusu 3">
            <a:extLst>
              <a:ext uri="{FF2B5EF4-FFF2-40B4-BE49-F238E27FC236}">
                <a16:creationId xmlns:a16="http://schemas.microsoft.com/office/drawing/2014/main" id="{C620DE7C-F29E-7C46-AA7D-F3BF6E868533}"/>
              </a:ext>
            </a:extLst>
          </p:cNvPr>
          <p:cNvSpPr>
            <a:spLocks noGrp="1"/>
          </p:cNvSpPr>
          <p:nvPr>
            <p:ph type="body" sz="half" idx="2"/>
          </p:nvPr>
        </p:nvSpPr>
        <p:spPr>
          <a:xfrm>
            <a:off x="685800" y="1196752"/>
            <a:ext cx="4114800" cy="5021933"/>
          </a:xfrm>
        </p:spPr>
        <p:txBody>
          <a:bodyPr>
            <a:normAutofit/>
          </a:bodyPr>
          <a:lstStyle/>
          <a:p>
            <a:pPr algn="just"/>
            <a:r>
              <a:rPr lang="en" sz="2400" dirty="0">
                <a:latin typeface="Times New Roman" panose="02020603050405020304" pitchFamily="18" charset="0"/>
                <a:cs typeface="Times New Roman" panose="02020603050405020304" pitchFamily="18" charset="0"/>
              </a:rPr>
              <a:t>The issue</a:t>
            </a:r>
            <a:r>
              <a:rPr kumimoji="0" lang="en" sz="2400" b="0" i="0"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 arises</a:t>
            </a:r>
            <a:r>
              <a:rPr lang="en" sz="2400" dirty="0">
                <a:latin typeface="Times New Roman" panose="02020603050405020304" pitchFamily="18" charset="0"/>
                <a:cs typeface="Times New Roman" panose="02020603050405020304" pitchFamily="18" charset="0"/>
              </a:rPr>
              <a:t> of determining the compatibility between knowledge and objective world events is called </a:t>
            </a:r>
            <a:r>
              <a:rPr lang="en" sz="2400" b="1" dirty="0">
                <a:latin typeface="Times New Roman" panose="02020603050405020304" pitchFamily="18" charset="0"/>
                <a:cs typeface="Times New Roman" panose="02020603050405020304" pitchFamily="18" charset="0"/>
              </a:rPr>
              <a:t>truth in </a:t>
            </a:r>
            <a:r>
              <a:rPr lang="en" sz="2400" dirty="0">
                <a:latin typeface="Times New Roman" panose="02020603050405020304" pitchFamily="18" charset="0"/>
                <a:cs typeface="Times New Roman" panose="02020603050405020304" pitchFamily="18" charset="0"/>
              </a:rPr>
              <a:t>philosophy .</a:t>
            </a:r>
            <a:r>
              <a:rPr lang="en" sz="2400" dirty="0"/>
              <a:t> </a:t>
            </a:r>
            <a:endParaRPr lang="tr-TR" sz="2400" dirty="0"/>
          </a:p>
        </p:txBody>
      </p:sp>
    </p:spTree>
    <p:extLst>
      <p:ext uri="{BB962C8B-B14F-4D97-AF65-F5344CB8AC3E}">
        <p14:creationId xmlns:p14="http://schemas.microsoft.com/office/powerpoint/2010/main" val="3727038432"/>
      </p:ext>
    </p:extLst>
  </p:cSld>
  <p:clrMapOvr>
    <a:masterClrMapping/>
  </p:clrMapOvr>
  <p:transition spd="slow">
    <p:comb/>
  </p:transition>
</p:sld>
</file>

<file path=ppt/theme/theme1.xml><?xml version="1.0" encoding="utf-8"?>
<a:theme xmlns:a="http://schemas.openxmlformats.org/drawingml/2006/main" name="Uçak İzi">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otalTime>87</TotalTime>
  <Words>675</Words>
  <Application>Microsoft Office PowerPoint</Application>
  <PresentationFormat>Широкоэкранный</PresentationFormat>
  <Paragraphs>35</Paragraphs>
  <Slides>14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Arial</vt:lpstr>
      <vt:lpstr>Century Gothic</vt:lpstr>
      <vt:lpstr>Times New Roman</vt:lpstr>
      <vt:lpstr>Uçak İzi</vt:lpstr>
      <vt:lpstr>Cognition and Its Structure</vt:lpstr>
      <vt:lpstr>Cognition as a subject of philosophical analysis</vt:lpstr>
      <vt:lpstr>Презентация PowerPoint</vt:lpstr>
      <vt:lpstr>The object and subject of cognition</vt:lpstr>
      <vt:lpstr>The Object of Cognition</vt:lpstr>
      <vt:lpstr>Презентация PowerPoint</vt:lpstr>
      <vt:lpstr>Презентация PowerPoint</vt:lpstr>
      <vt:lpstr>Forms of Rational Cognition: Understanding, Judgment, and Inference</vt:lpstr>
      <vt:lpstr>Theory of Truth</vt:lpstr>
      <vt:lpstr>Презентация PowerPoint</vt:lpstr>
      <vt:lpstr>There are three types of objective truth: everyday, axiological and praxeological</vt:lpstr>
      <vt:lpstr> The Criterion of Truth is practice</vt:lpstr>
      <vt:lpstr>Lies and Misrepresentations</vt:lpstr>
      <vt:lpstr>Thanks for watching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İdrak və Onun Strukturu</dc:title>
  <dc:creator>zehra cebrayilova</dc:creator>
  <cp:lastModifiedBy>Gunel</cp:lastModifiedBy>
  <cp:revision>12</cp:revision>
  <dcterms:created xsi:type="dcterms:W3CDTF">2018-12-16T13:49:08Z</dcterms:created>
  <dcterms:modified xsi:type="dcterms:W3CDTF">2022-11-24T06:58:23Z</dcterms:modified>
</cp:coreProperties>
</file>