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3"/>
  </p:notesMasterIdLst>
  <p:sldIdLst>
    <p:sldId id="310" r:id="rId2"/>
    <p:sldId id="330" r:id="rId3"/>
    <p:sldId id="257" r:id="rId4"/>
    <p:sldId id="258" r:id="rId5"/>
    <p:sldId id="337" r:id="rId6"/>
    <p:sldId id="314" r:id="rId7"/>
    <p:sldId id="259" r:id="rId8"/>
    <p:sldId id="316" r:id="rId9"/>
    <p:sldId id="338" r:id="rId10"/>
    <p:sldId id="339" r:id="rId11"/>
    <p:sldId id="287" r:id="rId12"/>
  </p:sldIdLst>
  <p:sldSz cx="9144000" cy="5143500" type="screen16x9"/>
  <p:notesSz cx="6858000" cy="9144000"/>
  <p:embeddedFontLst>
    <p:embeddedFont>
      <p:font typeface="A3 Times AzLat" panose="02020603050405020304" pitchFamily="18" charset="-52"/>
      <p:regular r:id="rId14"/>
      <p:bold r:id="rId15"/>
      <p:italic r:id="rId16"/>
      <p:boldItalic r:id="rId17"/>
    </p:embeddedFont>
    <p:embeddedFont>
      <p:font typeface="Fira Sans Extra Condensed Medium" panose="020B0604020202020204" charset="0"/>
      <p:regular r:id="rId18"/>
      <p:bold r:id="rId19"/>
      <p:italic r:id="rId20"/>
      <p:boldItalic r:id="rId21"/>
    </p:embeddedFont>
    <p:embeddedFont>
      <p:font typeface="Open Sans" panose="020B0606030504020204" pitchFamily="34" charset="0"/>
      <p:regular r:id="rId22"/>
      <p:bold r:id="rId23"/>
      <p:italic r:id="rId24"/>
      <p:boldItalic r:id="rId25"/>
    </p:embeddedFont>
    <p:embeddedFont>
      <p:font typeface="Open Sans SemiBold" panose="020B0706030804020204" pitchFamily="34" charset="0"/>
      <p:regular r:id="rId26"/>
      <p:bold r:id="rId27"/>
      <p:italic r:id="rId28"/>
      <p:boldItalic r:id="rId29"/>
    </p:embeddedFont>
    <p:embeddedFont>
      <p:font typeface="Overpass Black" panose="020B0604020202020204" charset="0"/>
      <p:bold r:id="rId30"/>
      <p:boldItalic r:id="rId31"/>
    </p:embeddedFont>
    <p:embeddedFont>
      <p:font typeface="Tahoma" panose="020B0604030504040204" pitchFamily="34" charset="0"/>
      <p:regular r:id="rId32"/>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94291" autoAdjust="0"/>
  </p:normalViewPr>
  <p:slideViewPr>
    <p:cSldViewPr snapToGrid="0">
      <p:cViewPr varScale="1">
        <p:scale>
          <a:sx n="104" d="100"/>
          <a:sy n="104" d="100"/>
        </p:scale>
        <p:origin x="74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21" Type="http://schemas.openxmlformats.org/officeDocument/2006/relationships/font" Target="fonts/font8.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freepik.com/" TargetMode="External"/><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10.11.2022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8" r:id="rId5"/>
    <p:sldLayoutId id="2147483659" r:id="rId6"/>
    <p:sldLayoutId id="2147483676" r:id="rId7"/>
    <p:sldLayoutId id="2147483677" r:id="rId8"/>
    <p:sldLayoutId id="2147483678" r:id="rId9"/>
    <p:sldLayoutId id="2147483680" r:id="rId10"/>
    <p:sldLayoutId id="2147483681" r:id="rId11"/>
    <p:sldLayoutId id="214748368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429369"/>
            <a:ext cx="8537328" cy="3191359"/>
          </a:xfrm>
        </p:spPr>
        <p:txBody>
          <a:bodyPr/>
          <a:lstStyle/>
          <a:p>
            <a:pPr>
              <a:lnSpc>
                <a:spcPct val="150000"/>
              </a:lnSpc>
            </a:pPr>
            <a:br>
              <a:rPr lang="ru-RU" sz="4800" b="1" dirty="0">
                <a:solidFill>
                  <a:srgbClr val="00B050"/>
                </a:solidFill>
              </a:rPr>
            </a:br>
            <a:br>
              <a:rPr lang="ru-RU" sz="4800" b="1" dirty="0">
                <a:solidFill>
                  <a:srgbClr val="00B050"/>
                </a:solidFill>
              </a:rPr>
            </a:br>
            <a:endParaRPr lang="ru-RU" sz="2400" b="1" dirty="0">
              <a:solidFill>
                <a:srgbClr val="00B050"/>
              </a:solidFill>
              <a:latin typeface="A3 Times AzLat" panose="02020603050405020304" pitchFamily="18" charset="-52"/>
              <a:ea typeface="Tahoma" panose="020B060403050404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B00AFD85-F648-4C0E-8B60-D195DF4CE4A7}"/>
              </a:ext>
            </a:extLst>
          </p:cNvPr>
          <p:cNvSpPr txBox="1"/>
          <p:nvPr/>
        </p:nvSpPr>
        <p:spPr>
          <a:xfrm>
            <a:off x="494071" y="1452615"/>
            <a:ext cx="8419341" cy="1446550"/>
          </a:xfrm>
          <a:prstGeom prst="rect">
            <a:avLst/>
          </a:prstGeom>
          <a:noFill/>
        </p:spPr>
        <p:txBody>
          <a:bodyPr wrap="square">
            <a:spAutoFit/>
          </a:bodyPr>
          <a:lstStyle/>
          <a:p>
            <a:pPr algn="ctr"/>
            <a:r>
              <a:rPr kumimoji="0" lang="en" sz="4400" b="1" i="0" u="none" strike="noStrike" kern="0" cap="none" spc="0" normalizeH="0" baseline="0" noProof="0" dirty="0">
                <a:ln>
                  <a:noFill/>
                </a:ln>
                <a:solidFill>
                  <a:srgbClr val="00B050"/>
                </a:solidFill>
                <a:effectLst/>
                <a:uLnTx/>
                <a:uFillTx/>
                <a:latin typeface="Overpass Black"/>
                <a:sym typeface="Overpass Black"/>
              </a:rPr>
              <a:t>The problem of consciousness in philosophy</a:t>
            </a:r>
            <a:endParaRPr lang="ru-RU" sz="4400" dirty="0"/>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3B70AC94-DC00-4C13-A21C-7D6D787D38D9}"/>
              </a:ext>
            </a:extLst>
          </p:cNvPr>
          <p:cNvSpPr>
            <a:spLocks noGrp="1"/>
          </p:cNvSpPr>
          <p:nvPr>
            <p:ph type="body" idx="1"/>
          </p:nvPr>
        </p:nvSpPr>
        <p:spPr>
          <a:xfrm>
            <a:off x="510679" y="815249"/>
            <a:ext cx="7704000" cy="4153357"/>
          </a:xfrm>
        </p:spPr>
        <p:txBody>
          <a:bodyPr/>
          <a:lstStyle/>
          <a:p>
            <a:pPr marL="139700" indent="0" algn="just">
              <a:buNone/>
            </a:pPr>
            <a:r>
              <a:rPr lang="en" sz="1600" b="1" dirty="0">
                <a:solidFill>
                  <a:srgbClr val="FF0000"/>
                </a:solidFill>
                <a:latin typeface="Overpass Black" panose="020B0604020202020204" charset="0"/>
              </a:rPr>
              <a:t>1) Object consciousness</a:t>
            </a:r>
            <a:r>
              <a:rPr lang="en" sz="1600" dirty="0">
                <a:solidFill>
                  <a:srgbClr val="FF0000"/>
                </a:solidFill>
                <a:latin typeface="Overpass Black" panose="020B0604020202020204" charset="0"/>
              </a:rPr>
              <a:t> </a:t>
            </a:r>
            <a:r>
              <a:rPr lang="en" sz="1600" dirty="0">
                <a:solidFill>
                  <a:srgbClr val="00B050"/>
                </a:solidFill>
                <a:latin typeface="Overpass Black" panose="020B0604020202020204" charset="0"/>
              </a:rPr>
              <a:t>- understanding the objects and processes of the external world.</a:t>
            </a:r>
            <a:endParaRPr lang="ru-RU" sz="1600" dirty="0">
              <a:solidFill>
                <a:srgbClr val="00B050"/>
              </a:solidFill>
            </a:endParaRPr>
          </a:p>
          <a:p>
            <a:pPr marL="139700" indent="0" algn="just">
              <a:buNone/>
            </a:pPr>
            <a:r>
              <a:rPr lang="en" sz="1600" b="1" dirty="0">
                <a:solidFill>
                  <a:srgbClr val="FF0000"/>
                </a:solidFill>
                <a:latin typeface="Overpass Black" panose="020B0604020202020204" charset="0"/>
              </a:rPr>
              <a:t>2) Experience (feeling)</a:t>
            </a:r>
            <a:r>
              <a:rPr lang="en" sz="1600" dirty="0">
                <a:solidFill>
                  <a:srgbClr val="FF0000"/>
                </a:solidFill>
                <a:latin typeface="Overpass Black" panose="020B0604020202020204" charset="0"/>
              </a:rPr>
              <a:t> </a:t>
            </a:r>
            <a:r>
              <a:rPr lang="en" sz="1600" dirty="0">
                <a:solidFill>
                  <a:srgbClr val="00B050"/>
                </a:solidFill>
                <a:latin typeface="Overpass Black" panose="020B0604020202020204" charset="0"/>
              </a:rPr>
              <a:t>-</a:t>
            </a:r>
            <a:r>
              <a:rPr lang="az-Latn-AZ" sz="1600" dirty="0">
                <a:solidFill>
                  <a:srgbClr val="00B050"/>
                </a:solidFill>
                <a:latin typeface="Overpass Black" panose="020B0604020202020204" charset="0"/>
              </a:rPr>
              <a:t> </a:t>
            </a:r>
            <a:r>
              <a:rPr lang="en" sz="1600" dirty="0">
                <a:solidFill>
                  <a:srgbClr val="00B050"/>
                </a:solidFill>
                <a:latin typeface="Overpass Black" panose="020B0604020202020204" charset="0"/>
              </a:rPr>
              <a:t>expressing a certain attitude to the content of the object being inspected.</a:t>
            </a:r>
            <a:endParaRPr lang="ru-RU" sz="1600" dirty="0">
              <a:solidFill>
                <a:srgbClr val="00B050"/>
              </a:solidFill>
            </a:endParaRPr>
          </a:p>
          <a:p>
            <a:pPr marL="139700" indent="0" algn="just">
              <a:buNone/>
            </a:pPr>
            <a:r>
              <a:rPr lang="en" sz="1600" b="1" dirty="0">
                <a:solidFill>
                  <a:srgbClr val="FF0000"/>
                </a:solidFill>
                <a:latin typeface="Overpass Black" panose="020B0604020202020204" charset="0"/>
              </a:rPr>
              <a:t>3) Self-awareness</a:t>
            </a:r>
            <a:r>
              <a:rPr lang="en" sz="1600" dirty="0">
                <a:solidFill>
                  <a:srgbClr val="FF0000"/>
                </a:solidFill>
                <a:latin typeface="Overpass Black" panose="020B0604020202020204" charset="0"/>
              </a:rPr>
              <a:t> </a:t>
            </a:r>
            <a:r>
              <a:rPr lang="en" sz="1600" dirty="0">
                <a:solidFill>
                  <a:srgbClr val="00B050"/>
                </a:solidFill>
                <a:latin typeface="Overpass Black" panose="020B0604020202020204" charset="0"/>
              </a:rPr>
              <a:t>- self-consciousness occupies a very important place in consciousness. It is sometimes suggested that self-consciousness exists alongside consciousness, outside of it. In fact, self-consciousness acts as its higher level within consciousness. Self-awareness refers to the study of one's own thoughts and feelings, interests and goals. In other words, in this case, the inner world of a person acts as an object of consciousness.</a:t>
            </a:r>
          </a:p>
          <a:p>
            <a:pPr marL="139700" indent="0" algn="just">
              <a:buNone/>
            </a:pPr>
            <a:r>
              <a:rPr lang="en" sz="1600" b="1" dirty="0">
                <a:solidFill>
                  <a:srgbClr val="FF0000"/>
                </a:solidFill>
                <a:latin typeface="Overpass Black" panose="020B0604020202020204" charset="0"/>
              </a:rPr>
              <a:t>4) Non-conscious processes </a:t>
            </a:r>
            <a:r>
              <a:rPr lang="en" sz="1600" b="1" dirty="0">
                <a:solidFill>
                  <a:srgbClr val="00B050"/>
                </a:solidFill>
                <a:latin typeface="Overpass Black" panose="020B0604020202020204" charset="0"/>
              </a:rPr>
              <a:t>- </a:t>
            </a:r>
            <a:r>
              <a:rPr lang="en" sz="1600" dirty="0">
                <a:solidFill>
                  <a:srgbClr val="00B050"/>
                </a:solidFill>
                <a:latin typeface="Overpass Black" panose="020B0604020202020204" charset="0"/>
              </a:rPr>
              <a:t>unconscious (subconscious) means a set of mental events, situations and actions that are not expressed in consciousness, are located outside of intelligence, are not taken into account and are not controlled for that moment.</a:t>
            </a:r>
            <a:endParaRPr lang="ru-RU" sz="1600" dirty="0">
              <a:solidFill>
                <a:srgbClr val="00B050"/>
              </a:solidFill>
            </a:endParaRPr>
          </a:p>
        </p:txBody>
      </p:sp>
      <p:sp>
        <p:nvSpPr>
          <p:cNvPr id="3" name="Заголовок 2">
            <a:extLst>
              <a:ext uri="{FF2B5EF4-FFF2-40B4-BE49-F238E27FC236}">
                <a16:creationId xmlns:a16="http://schemas.microsoft.com/office/drawing/2014/main" id="{38C52140-AB99-425C-AAB6-9FD35A397AB2}"/>
              </a:ext>
            </a:extLst>
          </p:cNvPr>
          <p:cNvSpPr>
            <a:spLocks noGrp="1"/>
          </p:cNvSpPr>
          <p:nvPr>
            <p:ph type="ctrTitle"/>
          </p:nvPr>
        </p:nvSpPr>
        <p:spPr>
          <a:xfrm>
            <a:off x="736646" y="373025"/>
            <a:ext cx="7672500" cy="343071"/>
          </a:xfrm>
        </p:spPr>
        <p:txBody>
          <a:bodyPr/>
          <a:lstStyle/>
          <a:p>
            <a:r>
              <a:rPr lang="en" sz="1600" dirty="0">
                <a:solidFill>
                  <a:srgbClr val="00B050"/>
                </a:solidFill>
              </a:rPr>
              <a:t>There are four important aspects in the structure of consciousness</a:t>
            </a:r>
            <a:endParaRPr lang="ru-RU" sz="1600" dirty="0">
              <a:solidFill>
                <a:srgbClr val="00B050"/>
              </a:solidFill>
            </a:endParaRPr>
          </a:p>
        </p:txBody>
      </p:sp>
    </p:spTree>
    <p:extLst>
      <p:ext uri="{BB962C8B-B14F-4D97-AF65-F5344CB8AC3E}">
        <p14:creationId xmlns:p14="http://schemas.microsoft.com/office/powerpoint/2010/main" val="2745108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125360" y="1761448"/>
            <a:ext cx="9018639" cy="2168997"/>
          </a:xfrm>
          <a:prstGeom prst="rect">
            <a:avLst/>
          </a:prstGeom>
        </p:spPr>
        <p:txBody>
          <a:bodyPr spcFirstLastPara="1" wrap="square" lIns="91425" tIns="91425" rIns="91425" bIns="91425" anchor="ctr" anchorCtr="0">
            <a:noAutofit/>
          </a:bodyPr>
          <a:lstStyle/>
          <a:p>
            <a:pPr lvl="0" algn="ctr"/>
            <a:r>
              <a:rPr lang="en" sz="5400" b="1" dirty="0">
                <a:solidFill>
                  <a:srgbClr val="00B050"/>
                </a:solidFill>
                <a:latin typeface="Tahoma" panose="020B0604030504040204" pitchFamily="34" charset="0"/>
                <a:ea typeface="Tahoma" panose="020B0604030504040204" pitchFamily="34" charset="0"/>
                <a:cs typeface="Tahoma" panose="020B0604030504040204" pitchFamily="34" charset="0"/>
              </a:rPr>
              <a:t>THANKS FOR ATTENTION</a:t>
            </a:r>
            <a:endParaRPr sz="5400"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44513" y="369905"/>
            <a:ext cx="6877210" cy="2862322"/>
          </a:xfrm>
          <a:prstGeom prst="rect">
            <a:avLst/>
          </a:prstGeom>
          <a:noFill/>
        </p:spPr>
        <p:txBody>
          <a:bodyPr wrap="square">
            <a:spAutoFit/>
          </a:bodyPr>
          <a:lstStyle/>
          <a:p>
            <a:pPr lvl="0"/>
            <a:endParaRPr lang="en-US" sz="2000" dirty="0">
              <a:solidFill>
                <a:srgbClr val="00B050"/>
              </a:solidFill>
              <a:latin typeface="Overpass Black" panose="020B0604020202020204" charset="0"/>
            </a:endParaRPr>
          </a:p>
          <a:p>
            <a:pPr lvl="0" algn="ctr"/>
            <a:r>
              <a:rPr lang="en" sz="2000" dirty="0">
                <a:solidFill>
                  <a:srgbClr val="00B050"/>
                </a:solidFill>
                <a:latin typeface="Overpass Black" panose="020B0604020202020204" charset="0"/>
              </a:rPr>
              <a:t>PLAN :</a:t>
            </a:r>
          </a:p>
          <a:p>
            <a:pPr lvl="0" algn="ctr"/>
            <a:endParaRPr lang="en-US" sz="2000" dirty="0">
              <a:solidFill>
                <a:srgbClr val="00B050"/>
              </a:solidFill>
              <a:latin typeface="Overpass Black" panose="020B0604020202020204" charset="0"/>
            </a:endParaRPr>
          </a:p>
          <a:p>
            <a:pPr lvl="0"/>
            <a:r>
              <a:rPr lang="en" sz="2000" dirty="0">
                <a:solidFill>
                  <a:srgbClr val="00B050"/>
                </a:solidFill>
                <a:latin typeface="Overpass Black" panose="020B0604020202020204" charset="0"/>
              </a:rPr>
              <a:t>1 . The problem of consciousness in philosophy</a:t>
            </a:r>
            <a:endParaRPr lang="ru-RU" sz="2000" dirty="0">
              <a:solidFill>
                <a:srgbClr val="00B050"/>
              </a:solidFill>
            </a:endParaRPr>
          </a:p>
          <a:p>
            <a:pPr lvl="0"/>
            <a:r>
              <a:rPr lang="en" sz="2000" dirty="0">
                <a:solidFill>
                  <a:srgbClr val="00B050"/>
                </a:solidFill>
                <a:latin typeface="Overpass Black" panose="020B0604020202020204" charset="0"/>
              </a:rPr>
              <a:t>2. The origin of consciousness. Forms and levels of </a:t>
            </a:r>
            <a:r>
              <a:rPr lang="az-Latn-AZ" sz="2000" dirty="0">
                <a:solidFill>
                  <a:srgbClr val="00B050"/>
                </a:solidFill>
                <a:latin typeface="Overpass Black" panose="020B0604020202020204" charset="0"/>
              </a:rPr>
              <a:t>reflection</a:t>
            </a:r>
            <a:endParaRPr lang="ru-RU" sz="2000" dirty="0">
              <a:solidFill>
                <a:srgbClr val="00B050"/>
              </a:solidFill>
            </a:endParaRPr>
          </a:p>
          <a:p>
            <a:pPr lvl="0"/>
            <a:r>
              <a:rPr lang="en" sz="2000" dirty="0">
                <a:solidFill>
                  <a:srgbClr val="00B050"/>
                </a:solidFill>
                <a:latin typeface="Overpass Black" panose="020B0604020202020204" charset="0"/>
              </a:rPr>
              <a:t>3. The structure of consciousness. Self-consciousness</a:t>
            </a:r>
            <a:endParaRPr lang="ru-RU" sz="2000" dirty="0">
              <a:solidFill>
                <a:srgbClr val="00B050"/>
              </a:solidFill>
            </a:endParaRPr>
          </a:p>
          <a:p>
            <a:pPr lvl="0" algn="ctr"/>
            <a:endParaRPr lang="en-US" sz="2000" dirty="0">
              <a:solidFill>
                <a:schemeClr val="tx2"/>
              </a:solidFill>
              <a:latin typeface="Overpass Black" panose="020B0604020202020204" charset="0"/>
            </a:endParaRPr>
          </a:p>
          <a:p>
            <a:pPr lvl="0"/>
            <a:endParaRPr lang="en-US" sz="2000" dirty="0">
              <a:solidFill>
                <a:schemeClr val="tx2"/>
              </a:solidFill>
              <a:latin typeface="Overpass Black" panose="020B0604020202020204" charset="0"/>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7D4BC8F6-17B7-4636-BC00-A8A63C7CD971}"/>
              </a:ext>
            </a:extLst>
          </p:cNvPr>
          <p:cNvSpPr/>
          <p:nvPr/>
        </p:nvSpPr>
        <p:spPr>
          <a:xfrm>
            <a:off x="455595" y="371782"/>
            <a:ext cx="7796038" cy="3970318"/>
          </a:xfrm>
          <a:prstGeom prst="rect">
            <a:avLst/>
          </a:prstGeom>
        </p:spPr>
        <p:txBody>
          <a:bodyPr wrap="square">
            <a:spAutoFit/>
          </a:bodyPr>
          <a:lstStyle/>
          <a:p>
            <a:pPr algn="just"/>
            <a:r>
              <a:rPr lang="ru-RU" sz="1800" dirty="0">
                <a:solidFill>
                  <a:srgbClr val="00B050"/>
                </a:solidFill>
                <a:latin typeface="Overpass Black" panose="020B0604020202020204" charset="0"/>
              </a:rPr>
              <a:t>	</a:t>
            </a:r>
            <a:r>
              <a:rPr lang="en" sz="1800" dirty="0">
                <a:solidFill>
                  <a:srgbClr val="00B050"/>
                </a:solidFill>
                <a:latin typeface="Overpass Black" panose="020B0604020202020204" charset="0"/>
              </a:rPr>
              <a:t>Consciousness is a person's companion in mastering the world. In order to enter the world of consciousness, it is not enough simply think, be excited, feel, perceive; for this, some kind of additional acts are necessary</a:t>
            </a:r>
            <a:r>
              <a:rPr lang="ru-RU" sz="1800" dirty="0">
                <a:solidFill>
                  <a:srgbClr val="00B050"/>
                </a:solidFill>
                <a:latin typeface="Overpass Black" panose="020B0604020202020204" charset="0"/>
              </a:rPr>
              <a:t>, </a:t>
            </a:r>
            <a:r>
              <a:rPr lang="en" sz="1800" dirty="0">
                <a:solidFill>
                  <a:srgbClr val="00B050"/>
                </a:solidFill>
                <a:latin typeface="Overpass Black" panose="020B0604020202020204" charset="0"/>
              </a:rPr>
              <a:t>I do not simply know something, but "I know that I know", etc.</a:t>
            </a:r>
            <a:endParaRPr lang="ru-RU" sz="1800" dirty="0">
              <a:solidFill>
                <a:srgbClr val="00B050"/>
              </a:solidFill>
            </a:endParaRPr>
          </a:p>
          <a:p>
            <a:pPr algn="just"/>
            <a:r>
              <a:rPr lang="en" sz="1800" b="1" dirty="0">
                <a:solidFill>
                  <a:srgbClr val="FF0000"/>
                </a:solidFill>
                <a:latin typeface="Overpass Black" panose="020B0604020202020204" charset="0"/>
              </a:rPr>
              <a:t>Consciousness is a special condition unique to a person, with which the world and at the same time the person himself is understandable.</a:t>
            </a:r>
            <a:r>
              <a:rPr lang="en" sz="1800" dirty="0">
                <a:solidFill>
                  <a:srgbClr val="FF0000"/>
                </a:solidFill>
                <a:latin typeface="Overpass Black" panose="020B0604020202020204" charset="0"/>
              </a:rPr>
              <a:t> </a:t>
            </a:r>
            <a:r>
              <a:rPr lang="en" sz="1800" dirty="0">
                <a:solidFill>
                  <a:srgbClr val="00B050"/>
                </a:solidFill>
                <a:latin typeface="Overpass Black" panose="020B0604020202020204" charset="0"/>
              </a:rPr>
              <a:t>Consciousness - instantly connects what a person sees, hears, feels, thinks and experiences. Many philosophers define consciousness as the wonder of wonders of the world, the greatest and divine gift revealed to man. "I" is the one who rises to the highest peak of spiritual existence. Here is suffering and love, friendship, joy, etc. feelings play an important role. Consciousness is not only a wonder of the world, but also a pain and torture.</a:t>
            </a:r>
            <a:endParaRPr lang="ru-RU" sz="1800"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445044" y="230521"/>
            <a:ext cx="5537115" cy="44075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algn="just"/>
            <a:r>
              <a:rPr lang="en" dirty="0"/>
              <a:t>       In the history of philosophical ideas, the problem of consciousness </a:t>
            </a:r>
            <a:r>
              <a:rPr lang="en" sz="1600" dirty="0">
                <a:solidFill>
                  <a:srgbClr val="FF0000"/>
                </a:solidFill>
                <a:latin typeface="Overpass Black" panose="020B0604020202020204" charset="0"/>
              </a:rPr>
              <a:t>has two levels of </a:t>
            </a:r>
            <a:r>
              <a:rPr lang="en" sz="1600" dirty="0">
                <a:solidFill>
                  <a:srgbClr val="00B050"/>
                </a:solidFill>
                <a:latin typeface="Overpass Black" panose="020B0604020202020204" charset="0"/>
              </a:rPr>
              <a:t>its solution :</a:t>
            </a:r>
          </a:p>
          <a:p>
            <a:pPr algn="just"/>
            <a:r>
              <a:rPr lang="en" sz="1600" dirty="0">
                <a:solidFill>
                  <a:srgbClr val="00B050"/>
                </a:solidFill>
                <a:latin typeface="Overpass Black" panose="020B0604020202020204" charset="0"/>
              </a:rPr>
              <a:t>     </a:t>
            </a:r>
            <a:r>
              <a:rPr lang="en" sz="1600" dirty="0">
                <a:solidFill>
                  <a:srgbClr val="FF0000"/>
                </a:solidFill>
                <a:latin typeface="Overpass Black" panose="020B0604020202020204" charset="0"/>
              </a:rPr>
              <a:t>The first </a:t>
            </a:r>
            <a:r>
              <a:rPr lang="en" sz="1600" dirty="0">
                <a:solidFill>
                  <a:srgbClr val="00B050"/>
                </a:solidFill>
                <a:latin typeface="Overpass Black" panose="020B0604020202020204" charset="0"/>
              </a:rPr>
              <a:t>concerns the description of the ways in which things are brought to consciousness and exist there. In philosophical language, this consciousness is the description of the phenomenon.</a:t>
            </a:r>
          </a:p>
          <a:p>
            <a:pPr algn="just"/>
            <a:r>
              <a:rPr lang="en" sz="1600" dirty="0">
                <a:solidFill>
                  <a:srgbClr val="00B050"/>
                </a:solidFill>
                <a:latin typeface="Overpass Black" panose="020B0604020202020204" charset="0"/>
              </a:rPr>
              <a:t>     </a:t>
            </a:r>
            <a:r>
              <a:rPr lang="en" sz="1600" dirty="0">
                <a:solidFill>
                  <a:srgbClr val="FF0000"/>
                </a:solidFill>
                <a:latin typeface="Overpass Black" panose="020B0604020202020204" charset="0"/>
              </a:rPr>
              <a:t>Second, </a:t>
            </a:r>
            <a:r>
              <a:rPr lang="en" sz="1600" dirty="0">
                <a:solidFill>
                  <a:srgbClr val="00B050"/>
                </a:solidFill>
                <a:latin typeface="Overpass Black" panose="020B0604020202020204" charset="0"/>
              </a:rPr>
              <a:t>it aims to explain the possibility of consciousness itself, or more precisely, the phenomenon itself. The levels shown in ancient and modern philosophy were not distinguished, so it was considered that if the methods of existence of things in consciousness were described, then the question of the nature of consciousness was solved. In the 20th century, philosophers began to emphasize the possibility of the independence of consciousness.</a:t>
            </a:r>
            <a:endParaRPr lang="ru-RU" sz="1600" b="1" dirty="0">
              <a:solidFill>
                <a:srgbClr val="00B050"/>
              </a:solidFill>
              <a:effectLst/>
              <a:latin typeface="A3 Times AzLat" panose="02020603050405020304" pitchFamily="18" charset="-52"/>
              <a:ea typeface="Times New Roman" panose="02020603050405020304" pitchFamily="18" charset="0"/>
              <a:cs typeface="Times New Roman" panose="02020603050405020304" pitchFamily="18" charset="0"/>
            </a:endParaRPr>
          </a:p>
        </p:txBody>
      </p:sp>
      <p:pic>
        <p:nvPicPr>
          <p:cNvPr id="3" name="Рисунок 2">
            <a:extLst>
              <a:ext uri="{FF2B5EF4-FFF2-40B4-BE49-F238E27FC236}">
                <a16:creationId xmlns:a16="http://schemas.microsoft.com/office/drawing/2014/main" id="{A5EE535B-137B-4A21-B61C-227FDDED54CA}"/>
              </a:ext>
            </a:extLst>
          </p:cNvPr>
          <p:cNvPicPr>
            <a:picLocks noChangeAspect="1"/>
          </p:cNvPicPr>
          <p:nvPr/>
        </p:nvPicPr>
        <p:blipFill>
          <a:blip r:embed="rId3"/>
          <a:stretch>
            <a:fillRect/>
          </a:stretch>
        </p:blipFill>
        <p:spPr>
          <a:xfrm>
            <a:off x="6041481" y="2706018"/>
            <a:ext cx="2657475" cy="17145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462709" y="385591"/>
            <a:ext cx="4180900" cy="2554545"/>
          </a:xfrm>
          <a:prstGeom prst="rect">
            <a:avLst/>
          </a:prstGeom>
          <a:noFill/>
        </p:spPr>
        <p:txBody>
          <a:bodyPr wrap="square">
            <a:spAutoFit/>
          </a:bodyPr>
          <a:lstStyle/>
          <a:p>
            <a:pPr algn="just"/>
            <a:r>
              <a:rPr lang="en" sz="1600" dirty="0">
                <a:solidFill>
                  <a:srgbClr val="00B050"/>
                </a:solidFill>
                <a:latin typeface="Overpass Black" panose="020B0604020202020204" charset="0"/>
              </a:rPr>
              <a:t>In the history of philosophy, there have been many different positions and concepts regarding consciousness. </a:t>
            </a:r>
            <a:r>
              <a:rPr lang="en" sz="1600" b="1" dirty="0">
                <a:solidFill>
                  <a:srgbClr val="FF0000"/>
                </a:solidFill>
                <a:latin typeface="Overpass Black" panose="020B0604020202020204" charset="0"/>
              </a:rPr>
              <a:t>Materialistic concept</a:t>
            </a:r>
            <a:r>
              <a:rPr lang="en" sz="1600" dirty="0">
                <a:solidFill>
                  <a:srgbClr val="FF0000"/>
                </a:solidFill>
                <a:latin typeface="Overpass Black" panose="020B0604020202020204" charset="0"/>
              </a:rPr>
              <a:t> </a:t>
            </a:r>
            <a:r>
              <a:rPr lang="en" sz="1600" dirty="0">
                <a:solidFill>
                  <a:srgbClr val="00B050"/>
                </a:solidFill>
                <a:latin typeface="Overpass Black" panose="020B0604020202020204" charset="0"/>
              </a:rPr>
              <a:t>believed that consciousness is the result of long-term evolution of matter. Matter, nature has always existed, and man appeared later. Consciousness is a property and product of the highly developed manifestation of matter, the human brain.</a:t>
            </a:r>
            <a:endParaRPr lang="ru-RU" sz="1600" dirty="0">
              <a:solidFill>
                <a:srgbClr val="00B050"/>
              </a:solidFill>
            </a:endParaRPr>
          </a:p>
        </p:txBody>
      </p:sp>
      <p:sp>
        <p:nvSpPr>
          <p:cNvPr id="4" name="Прямоугольник 3">
            <a:extLst>
              <a:ext uri="{FF2B5EF4-FFF2-40B4-BE49-F238E27FC236}">
                <a16:creationId xmlns:a16="http://schemas.microsoft.com/office/drawing/2014/main" id="{1CFE95CD-995B-4DFB-8503-F6D5E457801F}"/>
              </a:ext>
            </a:extLst>
          </p:cNvPr>
          <p:cNvSpPr/>
          <p:nvPr/>
        </p:nvSpPr>
        <p:spPr>
          <a:xfrm rot="10800000" flipV="1">
            <a:off x="4874966" y="2674752"/>
            <a:ext cx="3707173" cy="2308324"/>
          </a:xfrm>
          <a:prstGeom prst="rect">
            <a:avLst/>
          </a:prstGeom>
        </p:spPr>
        <p:txBody>
          <a:bodyPr wrap="square">
            <a:spAutoFit/>
          </a:bodyPr>
          <a:lstStyle/>
          <a:p>
            <a:pPr algn="just"/>
            <a:r>
              <a:rPr lang="en" sz="1600" b="1" dirty="0">
                <a:solidFill>
                  <a:srgbClr val="00B050"/>
                </a:solidFill>
                <a:latin typeface="Overpass Black" panose="020B0604020202020204" charset="0"/>
              </a:rPr>
              <a:t>Sophists, </a:t>
            </a:r>
            <a:r>
              <a:rPr lang="en" sz="1600" dirty="0">
                <a:solidFill>
                  <a:srgbClr val="00B050"/>
                </a:solidFill>
                <a:latin typeface="Overpass Black" panose="020B0604020202020204" charset="0"/>
              </a:rPr>
              <a:t>especially </a:t>
            </a:r>
            <a:r>
              <a:rPr lang="en" sz="1600" b="1" dirty="0">
                <a:solidFill>
                  <a:srgbClr val="00B050"/>
                </a:solidFill>
                <a:latin typeface="Overpass Black" panose="020B0604020202020204" charset="0"/>
              </a:rPr>
              <a:t>Socrates </a:t>
            </a:r>
            <a:r>
              <a:rPr lang="en" sz="1600" dirty="0">
                <a:solidFill>
                  <a:srgbClr val="00B050"/>
                </a:solidFill>
                <a:latin typeface="Overpass Black" panose="020B0604020202020204" charset="0"/>
              </a:rPr>
              <a:t>, for the first time in the history of philosophy put forward </a:t>
            </a:r>
            <a:r>
              <a:rPr lang="en" sz="1600" dirty="0">
                <a:solidFill>
                  <a:srgbClr val="FF0000"/>
                </a:solidFill>
                <a:latin typeface="Overpass Black" panose="020B0604020202020204" charset="0"/>
              </a:rPr>
              <a:t>the idea of distinguishing material and ideal, things and ideas. </a:t>
            </a:r>
            <a:r>
              <a:rPr lang="en" sz="1600" b="1" dirty="0">
                <a:solidFill>
                  <a:srgbClr val="00B050"/>
                </a:solidFill>
                <a:latin typeface="Overpass Black" panose="020B0604020202020204" charset="0"/>
              </a:rPr>
              <a:t>Plato</a:t>
            </a:r>
            <a:r>
              <a:rPr lang="en" sz="1600" dirty="0">
                <a:solidFill>
                  <a:srgbClr val="00B050"/>
                </a:solidFill>
                <a:latin typeface="Overpass Black" panose="020B0604020202020204" charset="0"/>
              </a:rPr>
              <a:t>, on the other hand, set the special "World of Ideas" against the "Material World" and considered the first to be decisive.</a:t>
            </a:r>
            <a:endParaRPr lang="ru-RU" sz="1600" dirty="0">
              <a:solidFill>
                <a:srgbClr val="00B050"/>
              </a:solidFill>
            </a:endParaRPr>
          </a:p>
        </p:txBody>
      </p:sp>
      <p:pic>
        <p:nvPicPr>
          <p:cNvPr id="3" name="Рисунок 2">
            <a:extLst>
              <a:ext uri="{FF2B5EF4-FFF2-40B4-BE49-F238E27FC236}">
                <a16:creationId xmlns:a16="http://schemas.microsoft.com/office/drawing/2014/main" id="{15144BE5-C9B6-4171-B08D-563CB7BE1F48}"/>
              </a:ext>
            </a:extLst>
          </p:cNvPr>
          <p:cNvPicPr>
            <a:picLocks noChangeAspect="1"/>
          </p:cNvPicPr>
          <p:nvPr/>
        </p:nvPicPr>
        <p:blipFill>
          <a:blip r:embed="rId2"/>
          <a:stretch>
            <a:fillRect/>
          </a:stretch>
        </p:blipFill>
        <p:spPr>
          <a:xfrm>
            <a:off x="756549" y="3012830"/>
            <a:ext cx="2657475" cy="1724025"/>
          </a:xfrm>
          <a:prstGeom prst="rect">
            <a:avLst/>
          </a:prstGeom>
        </p:spPr>
      </p:pic>
      <p:pic>
        <p:nvPicPr>
          <p:cNvPr id="6" name="Рисунок 5">
            <a:extLst>
              <a:ext uri="{FF2B5EF4-FFF2-40B4-BE49-F238E27FC236}">
                <a16:creationId xmlns:a16="http://schemas.microsoft.com/office/drawing/2014/main" id="{CD15800F-2E7D-41BA-B56B-97CA64F0ED6B}"/>
              </a:ext>
            </a:extLst>
          </p:cNvPr>
          <p:cNvPicPr>
            <a:picLocks noChangeAspect="1"/>
          </p:cNvPicPr>
          <p:nvPr/>
        </p:nvPicPr>
        <p:blipFill>
          <a:blip r:embed="rId3"/>
          <a:stretch>
            <a:fillRect/>
          </a:stretch>
        </p:blipFill>
        <p:spPr>
          <a:xfrm>
            <a:off x="5044575" y="397120"/>
            <a:ext cx="3636716" cy="2174630"/>
          </a:xfrm>
          <a:prstGeom prst="rect">
            <a:avLst/>
          </a:prstGeom>
        </p:spPr>
      </p:pic>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550843" y="275422"/>
            <a:ext cx="7954179" cy="528809"/>
          </a:xfrm>
          <a:prstGeom prst="rect">
            <a:avLst/>
          </a:prstGeom>
        </p:spPr>
        <p:txBody>
          <a:bodyPr spcFirstLastPara="1" wrap="square" lIns="91425" tIns="91425" rIns="91425" bIns="91425" anchor="ctr" anchorCtr="0">
            <a:noAutofit/>
          </a:bodyPr>
          <a:lstStyle/>
          <a:p>
            <a:pPr marL="0" indent="0" algn="ctr">
              <a:spcAft>
                <a:spcPts val="1000"/>
              </a:spcAft>
              <a:buNone/>
            </a:pPr>
            <a:r>
              <a:rPr lang="en" sz="1800" dirty="0">
                <a:solidFill>
                  <a:srgbClr val="00B050"/>
                </a:solidFill>
                <a:latin typeface="Overpass Black" panose="020B0604020202020204" charset="0"/>
                <a:ea typeface="Tahoma" panose="020B0604030504040204" pitchFamily="34" charset="0"/>
                <a:cs typeface="Times New Roman" panose="02020603050405020304" pitchFamily="18" charset="0"/>
              </a:rPr>
              <a:t>Theories of Consciousness:</a:t>
            </a:r>
            <a:endParaRPr lang="ru-RU" sz="1800" dirty="0">
              <a:solidFill>
                <a:srgbClr val="00B050"/>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813" name="Google Shape;2813;p65"/>
          <p:cNvSpPr txBox="1">
            <a:spLocks noGrp="1"/>
          </p:cNvSpPr>
          <p:nvPr>
            <p:ph type="ctrTitle"/>
          </p:nvPr>
        </p:nvSpPr>
        <p:spPr>
          <a:xfrm>
            <a:off x="550843" y="608598"/>
            <a:ext cx="8284685" cy="1333042"/>
          </a:xfrm>
          <a:prstGeom prst="rect">
            <a:avLst/>
          </a:prstGeom>
        </p:spPr>
        <p:txBody>
          <a:bodyPr spcFirstLastPara="1" wrap="square" lIns="91425" tIns="91425" rIns="91425" bIns="91425" anchor="ctr" anchorCtr="0">
            <a:noAutofit/>
          </a:bodyPr>
          <a:lstStyle/>
          <a:p>
            <a:pPr algn="just"/>
            <a:r>
              <a:rPr lang="en" sz="1400" dirty="0">
                <a:solidFill>
                  <a:srgbClr val="00B050"/>
                </a:solidFill>
                <a:latin typeface="Overpass Black" panose="020B0604020202020204" charset="0"/>
              </a:rPr>
              <a:t>Some philosophers belonging to the materialism of the 18th century </a:t>
            </a:r>
            <a:r>
              <a:rPr lang="en" sz="1400" b="1" dirty="0">
                <a:solidFill>
                  <a:srgbClr val="FF0000"/>
                </a:solidFill>
                <a:latin typeface="Overpass Black" panose="020B0604020202020204" charset="0"/>
              </a:rPr>
              <a:t>(B. Spinoza etc. </a:t>
            </a:r>
            <a:r>
              <a:rPr lang="en" sz="1400" dirty="0">
                <a:solidFill>
                  <a:srgbClr val="FF0000"/>
                </a:solidFill>
                <a:latin typeface="Overpass Black" panose="020B0604020202020204" charset="0"/>
              </a:rPr>
              <a:t>) called </a:t>
            </a:r>
            <a:r>
              <a:rPr lang="en" sz="1400" dirty="0">
                <a:solidFill>
                  <a:srgbClr val="00B050"/>
                </a:solidFill>
                <a:latin typeface="Overpass Black" panose="020B0604020202020204" charset="0"/>
              </a:rPr>
              <a:t>consciousness an attribute of matter, its eternal property inherent in all forms and types of its manifestation. They believed that not only living beings, not the brain, but all material world objects are conscious,</a:t>
            </a:r>
            <a:r>
              <a:rPr lang="en" sz="1400" b="1" dirty="0">
                <a:solidFill>
                  <a:srgbClr val="00B050"/>
                </a:solidFill>
                <a:latin typeface="Overpass Black" panose="020B0604020202020204" charset="0"/>
              </a:rPr>
              <a:t> </a:t>
            </a:r>
            <a:r>
              <a:rPr lang="en" sz="1400" dirty="0">
                <a:solidFill>
                  <a:srgbClr val="00B050"/>
                </a:solidFill>
                <a:latin typeface="Overpass Black" panose="020B0604020202020204" charset="0"/>
              </a:rPr>
              <a:t>they have the ability to think. This view is called "hylozaism" in the history of philosophy </a:t>
            </a:r>
            <a:r>
              <a:rPr lang="en" sz="1400" dirty="0">
                <a:solidFill>
                  <a:srgbClr val="FF0000"/>
                </a:solidFill>
                <a:latin typeface="Overpass Black" panose="020B0604020202020204" charset="0"/>
              </a:rPr>
              <a:t>("hilo" is Greek for object, substance, and "zoil" means life, consciousness).</a:t>
            </a:r>
            <a:endParaRPr lang="ru-RU" sz="1400" dirty="0">
              <a:solidFill>
                <a:srgbClr val="FF0000"/>
              </a:solidFill>
            </a:endParaRPr>
          </a:p>
        </p:txBody>
      </p:sp>
      <p:sp>
        <p:nvSpPr>
          <p:cNvPr id="6" name="Прямоугольник 5">
            <a:extLst>
              <a:ext uri="{FF2B5EF4-FFF2-40B4-BE49-F238E27FC236}">
                <a16:creationId xmlns:a16="http://schemas.microsoft.com/office/drawing/2014/main" id="{A90A2E79-D506-4F3A-A73A-CE9E75C75D1D}"/>
              </a:ext>
            </a:extLst>
          </p:cNvPr>
          <p:cNvSpPr/>
          <p:nvPr/>
        </p:nvSpPr>
        <p:spPr>
          <a:xfrm>
            <a:off x="589402" y="1941640"/>
            <a:ext cx="8163500" cy="954107"/>
          </a:xfrm>
          <a:prstGeom prst="rect">
            <a:avLst/>
          </a:prstGeom>
        </p:spPr>
        <p:txBody>
          <a:bodyPr wrap="square">
            <a:spAutoFit/>
          </a:bodyPr>
          <a:lstStyle/>
          <a:p>
            <a:pPr algn="just"/>
            <a:r>
              <a:rPr lang="en-US" dirty="0">
                <a:solidFill>
                  <a:srgbClr val="00B050"/>
                </a:solidFill>
                <a:latin typeface="Overpass Black" panose="020B0604020202020204" charset="0"/>
                <a:ea typeface="Times New Roman" panose="02020603050405020304" pitchFamily="18" charset="0"/>
              </a:rPr>
              <a:t>T</a:t>
            </a:r>
            <a:r>
              <a:rPr lang="en" dirty="0">
                <a:solidFill>
                  <a:srgbClr val="00B050"/>
                </a:solidFill>
                <a:latin typeface="Overpass Black" panose="020B0604020202020204" charset="0"/>
                <a:ea typeface="Times New Roman" panose="02020603050405020304" pitchFamily="18" charset="0"/>
              </a:rPr>
              <a:t>he 19th century, the position of </a:t>
            </a:r>
            <a:r>
              <a:rPr lang="en" dirty="0">
                <a:solidFill>
                  <a:srgbClr val="FF0000"/>
                </a:solidFill>
                <a:latin typeface="Overpass Black" panose="020B0604020202020204" charset="0"/>
                <a:ea typeface="Times New Roman" panose="02020603050405020304" pitchFamily="18" charset="0"/>
              </a:rPr>
              <a:t>vulgar materialism </a:t>
            </a:r>
            <a:r>
              <a:rPr lang="en" dirty="0">
                <a:solidFill>
                  <a:srgbClr val="00B050"/>
                </a:solidFill>
                <a:latin typeface="Overpass Black" panose="020B0604020202020204" charset="0"/>
                <a:ea typeface="Times New Roman" panose="02020603050405020304" pitchFamily="18" charset="0"/>
              </a:rPr>
              <a:t>related to the name </a:t>
            </a:r>
            <a:r>
              <a:rPr lang="en" dirty="0">
                <a:solidFill>
                  <a:srgbClr val="FF0000"/>
                </a:solidFill>
                <a:latin typeface="Overpass Black" panose="020B0604020202020204" charset="0"/>
                <a:ea typeface="Times New Roman" panose="02020603050405020304" pitchFamily="18" charset="0"/>
              </a:rPr>
              <a:t>of physiologists-naturalists such as K. Vogt, L. Büchner and </a:t>
            </a:r>
            <a:r>
              <a:rPr lang="en" b="1" dirty="0">
                <a:solidFill>
                  <a:srgbClr val="FF0000"/>
                </a:solidFill>
                <a:latin typeface="Overpass Black" panose="020B0604020202020204" charset="0"/>
                <a:ea typeface="Times New Roman" panose="02020603050405020304" pitchFamily="18" charset="0"/>
              </a:rPr>
              <a:t>Y. Moleshott was</a:t>
            </a:r>
            <a:r>
              <a:rPr lang="en" b="1" dirty="0">
                <a:solidFill>
                  <a:srgbClr val="00B050"/>
                </a:solidFill>
                <a:latin typeface="Overpass Black" panose="020B0604020202020204" charset="0"/>
                <a:ea typeface="Times New Roman" panose="02020603050405020304" pitchFamily="18" charset="0"/>
              </a:rPr>
              <a:t>.</a:t>
            </a:r>
            <a:r>
              <a:rPr lang="en" dirty="0">
                <a:solidFill>
                  <a:srgbClr val="00B050"/>
                </a:solidFill>
                <a:latin typeface="Overpass Black" panose="020B0604020202020204" charset="0"/>
                <a:ea typeface="Times New Roman" panose="02020603050405020304" pitchFamily="18" charset="0"/>
              </a:rPr>
              <a:t> Supporters of that view considered consciousness to be material, like the brain, and materialized and equated both of them. They said that the brain secretes consciousness just as the liver secretes bile.</a:t>
            </a:r>
            <a:endParaRPr lang="ru-RU" dirty="0">
              <a:solidFill>
                <a:srgbClr val="00B050"/>
              </a:solidFill>
            </a:endParaRPr>
          </a:p>
        </p:txBody>
      </p:sp>
      <p:sp>
        <p:nvSpPr>
          <p:cNvPr id="7" name="Прямоугольник 6">
            <a:extLst>
              <a:ext uri="{FF2B5EF4-FFF2-40B4-BE49-F238E27FC236}">
                <a16:creationId xmlns:a16="http://schemas.microsoft.com/office/drawing/2014/main" id="{895513A3-024E-410A-B2EF-44596053181B}"/>
              </a:ext>
            </a:extLst>
          </p:cNvPr>
          <p:cNvSpPr/>
          <p:nvPr/>
        </p:nvSpPr>
        <p:spPr>
          <a:xfrm>
            <a:off x="589402" y="2953504"/>
            <a:ext cx="8163500" cy="2052100"/>
          </a:xfrm>
          <a:prstGeom prst="rect">
            <a:avLst/>
          </a:prstGeom>
        </p:spPr>
        <p:txBody>
          <a:bodyPr wrap="square">
            <a:spAutoFit/>
          </a:bodyPr>
          <a:lstStyle/>
          <a:p>
            <a:pPr marL="6350" indent="286385" algn="just">
              <a:lnSpc>
                <a:spcPct val="115000"/>
              </a:lnSpc>
              <a:spcBef>
                <a:spcPts val="50"/>
              </a:spcBef>
              <a:tabLst>
                <a:tab pos="579120" algn="l"/>
              </a:tabLst>
            </a:pPr>
            <a:r>
              <a:rPr lang="en" sz="1600" dirty="0">
                <a:solidFill>
                  <a:srgbClr val="00B050"/>
                </a:solidFill>
                <a:latin typeface="Overpass Black" panose="020B0604020202020204" charset="0"/>
                <a:ea typeface="Times New Roman" panose="02020603050405020304" pitchFamily="18" charset="0"/>
              </a:rPr>
              <a:t>At the beginning of the 20th century, the </a:t>
            </a:r>
            <a:r>
              <a:rPr lang="en" sz="1600" dirty="0">
                <a:solidFill>
                  <a:srgbClr val="FF0000"/>
                </a:solidFill>
                <a:latin typeface="Overpass Black" panose="020B0604020202020204" charset="0"/>
                <a:ea typeface="Times New Roman" panose="02020603050405020304" pitchFamily="18" charset="0"/>
              </a:rPr>
              <a:t>founders of </a:t>
            </a:r>
            <a:r>
              <a:rPr lang="en" sz="1600" b="1" dirty="0">
                <a:solidFill>
                  <a:srgbClr val="FF0000"/>
                </a:solidFill>
                <a:latin typeface="Overpass Black" panose="020B0604020202020204" charset="0"/>
                <a:ea typeface="Times New Roman" panose="02020603050405020304" pitchFamily="18" charset="0"/>
              </a:rPr>
              <a:t>empiriocriticism (criticism of experience) , E. Max </a:t>
            </a:r>
            <a:r>
              <a:rPr lang="en" sz="1600" dirty="0">
                <a:solidFill>
                  <a:srgbClr val="FF0000"/>
                </a:solidFill>
                <a:latin typeface="Overpass Black" panose="020B0604020202020204" charset="0"/>
                <a:ea typeface="Times New Roman" panose="02020603050405020304" pitchFamily="18" charset="0"/>
              </a:rPr>
              <a:t>and </a:t>
            </a:r>
            <a:r>
              <a:rPr lang="en" sz="1600" b="1" dirty="0">
                <a:solidFill>
                  <a:srgbClr val="FF0000"/>
                </a:solidFill>
                <a:latin typeface="Overpass Black" panose="020B0604020202020204" charset="0"/>
                <a:ea typeface="Times New Roman" panose="02020603050405020304" pitchFamily="18" charset="0"/>
              </a:rPr>
              <a:t>R. Avenarius </a:t>
            </a:r>
            <a:r>
              <a:rPr lang="en" sz="1600" dirty="0">
                <a:solidFill>
                  <a:srgbClr val="00B050"/>
                </a:solidFill>
                <a:latin typeface="Overpass Black" panose="020B0604020202020204" charset="0"/>
                <a:ea typeface="Times New Roman" panose="02020603050405020304" pitchFamily="18" charset="0"/>
              </a:rPr>
              <a:t>, did not accept the idea that consciousness and emotion are products of the brain. However, they fell into idealism by considering both "me" and the environment as consisting of "emotional complexes". According to them, in one case, all objects are "emotional complexes", the brain is also. Putting "emotional complexes" at the basis of everything is "pure</a:t>
            </a:r>
            <a:r>
              <a:rPr lang="en" sz="1600" b="1" dirty="0">
                <a:solidFill>
                  <a:srgbClr val="00B050"/>
                </a:solidFill>
                <a:latin typeface="Overpass Black" panose="020B0604020202020204" charset="0"/>
                <a:ea typeface="Times New Roman" panose="02020603050405020304" pitchFamily="18" charset="0"/>
              </a:rPr>
              <a:t> </a:t>
            </a:r>
            <a:r>
              <a:rPr lang="en" sz="1600" dirty="0">
                <a:solidFill>
                  <a:srgbClr val="00B050"/>
                </a:solidFill>
                <a:latin typeface="Overpass Black" panose="020B0604020202020204" charset="0"/>
                <a:ea typeface="Times New Roman" panose="02020603050405020304" pitchFamily="18" charset="0"/>
              </a:rPr>
              <a:t>idealism".</a:t>
            </a:r>
            <a:endParaRPr lang="ru-RU" dirty="0">
              <a:solidFill>
                <a:srgbClr val="00B05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10" name="Объект 2">
            <a:extLst>
              <a:ext uri="{FF2B5EF4-FFF2-40B4-BE49-F238E27FC236}">
                <a16:creationId xmlns:a16="http://schemas.microsoft.com/office/drawing/2014/main" id="{99DD6E49-468A-406B-943C-88EBC5C69838}"/>
              </a:ext>
            </a:extLst>
          </p:cNvPr>
          <p:cNvSpPr txBox="1">
            <a:spLocks/>
          </p:cNvSpPr>
          <p:nvPr/>
        </p:nvSpPr>
        <p:spPr>
          <a:xfrm>
            <a:off x="425301" y="552892"/>
            <a:ext cx="8006317" cy="439124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600" b="0" i="0" u="none" strike="noStrike" cap="none">
                <a:solidFill>
                  <a:schemeClr val="dk2"/>
                </a:solidFill>
                <a:latin typeface="Open Sans"/>
                <a:ea typeface="Open Sans"/>
                <a:cs typeface="Open Sans"/>
                <a:sym typeface="Open Sans"/>
              </a:defRPr>
            </a:lvl1pPr>
            <a:lvl2pPr marL="914400" marR="0" lvl="1"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50000"/>
              </a:lnSpc>
              <a:spcAft>
                <a:spcPts val="1000"/>
              </a:spcAft>
            </a:pPr>
            <a:endParaRPr lang="az-Latn-AZ" b="1" dirty="0">
              <a:latin typeface="Overpass Black" panose="020B0604020202020204" charset="0"/>
            </a:endParaRPr>
          </a:p>
          <a:p>
            <a:pPr marL="0" indent="0" algn="just">
              <a:lnSpc>
                <a:spcPct val="150000"/>
              </a:lnSpc>
            </a:pPr>
            <a:r>
              <a:rPr lang="en" dirty="0">
                <a:solidFill>
                  <a:srgbClr val="00B050"/>
                </a:solidFill>
                <a:latin typeface="Overpass Black" panose="020B0604020202020204" charset="0"/>
              </a:rPr>
              <a:t>Consciousness did not suddenly emerge ready-made. It is the result of a long evolution. The separation of man from the animal world and labor play an important role in the creation of consciousness. There are a number of complex issues regarding the origin of consciousness. The first of them is how consciousness arises from matter. After all, as it was said above, consciousness appeared at a certain stage of the development of matter. It is appropriate to start the explanation of this process from the concept of reflection. </a:t>
            </a:r>
            <a:r>
              <a:rPr lang="en" b="1" dirty="0">
                <a:solidFill>
                  <a:srgbClr val="FF0000"/>
                </a:solidFill>
                <a:latin typeface="Overpass Black" panose="020B0604020202020204" charset="0"/>
              </a:rPr>
              <a:t>What is reflection? Reflection is revealed in the interaction of objects. The ability of any object to retain the traces of another object is called reflection.</a:t>
            </a:r>
            <a:r>
              <a:rPr lang="en" dirty="0">
                <a:solidFill>
                  <a:srgbClr val="FF0000"/>
                </a:solidFill>
                <a:latin typeface="Overpass Black" panose="020B0604020202020204" charset="0"/>
              </a:rPr>
              <a:t> </a:t>
            </a:r>
            <a:endParaRPr lang="az-Latn-AZ" b="1" dirty="0">
              <a:solidFill>
                <a:srgbClr val="FF0000"/>
              </a:solidFill>
              <a:latin typeface="Overpass Black" panose="020B0604020202020204" charset="0"/>
            </a:endParaRPr>
          </a:p>
          <a:p>
            <a:pPr marL="0" indent="0" algn="just">
              <a:lnSpc>
                <a:spcPct val="150000"/>
              </a:lnSpc>
              <a:spcAft>
                <a:spcPts val="1000"/>
              </a:spcAft>
            </a:pPr>
            <a:endParaRPr lang="ru-RU" b="1"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04D947F5-D2B4-4289-92D9-A8C6D786819A}"/>
              </a:ext>
            </a:extLst>
          </p:cNvPr>
          <p:cNvSpPr>
            <a:spLocks noGrp="1"/>
          </p:cNvSpPr>
          <p:nvPr>
            <p:ph type="ctrTitle"/>
          </p:nvPr>
        </p:nvSpPr>
        <p:spPr>
          <a:xfrm>
            <a:off x="429657" y="517792"/>
            <a:ext cx="8350785" cy="4274545"/>
          </a:xfrm>
        </p:spPr>
        <p:txBody>
          <a:bodyPr/>
          <a:lstStyle/>
          <a:p>
            <a:pPr algn="l"/>
            <a:r>
              <a:rPr lang="en" sz="1600" dirty="0">
                <a:solidFill>
                  <a:srgbClr val="00B050"/>
                </a:solidFill>
              </a:rPr>
              <a:t>In a general sense , </a:t>
            </a:r>
            <a:r>
              <a:rPr lang="en" sz="1600" dirty="0">
                <a:solidFill>
                  <a:srgbClr val="FF0000"/>
                </a:solidFill>
              </a:rPr>
              <a:t>three main forms </a:t>
            </a:r>
            <a:r>
              <a:rPr lang="en" sz="1600" dirty="0">
                <a:solidFill>
                  <a:srgbClr val="00B050"/>
                </a:solidFill>
              </a:rPr>
              <a:t>of </a:t>
            </a:r>
            <a:r>
              <a:rPr lang="az-Latn-AZ" sz="1600" dirty="0">
                <a:solidFill>
                  <a:srgbClr val="00B050"/>
                </a:solidFill>
              </a:rPr>
              <a:t>reflection</a:t>
            </a:r>
            <a:r>
              <a:rPr lang="en" sz="1600" dirty="0">
                <a:solidFill>
                  <a:srgbClr val="00B050"/>
                </a:solidFill>
              </a:rPr>
              <a:t> are distinguished from each other: </a:t>
            </a:r>
            <a:br>
              <a:rPr lang="az-Latn-AZ" sz="1600" dirty="0">
                <a:solidFill>
                  <a:srgbClr val="00B050"/>
                </a:solidFill>
              </a:rPr>
            </a:br>
            <a:r>
              <a:rPr lang="en" sz="1600" dirty="0">
                <a:solidFill>
                  <a:srgbClr val="FF0000"/>
                </a:solidFill>
              </a:rPr>
              <a:t>1. </a:t>
            </a:r>
            <a:r>
              <a:rPr lang="az-Latn-AZ" sz="1600" b="1" dirty="0">
                <a:solidFill>
                  <a:srgbClr val="FF0000"/>
                </a:solidFill>
              </a:rPr>
              <a:t>reflection</a:t>
            </a:r>
            <a:r>
              <a:rPr lang="en" sz="1600" b="1" dirty="0">
                <a:solidFill>
                  <a:srgbClr val="FF0000"/>
                </a:solidFill>
              </a:rPr>
              <a:t> in inanimate nature</a:t>
            </a:r>
            <a:r>
              <a:rPr lang="az-Latn-AZ" sz="1600" b="1" dirty="0">
                <a:solidFill>
                  <a:srgbClr val="FF0000"/>
                </a:solidFill>
              </a:rPr>
              <a:t> </a:t>
            </a:r>
            <a:r>
              <a:rPr lang="en" sz="1600" dirty="0">
                <a:solidFill>
                  <a:srgbClr val="00B050"/>
                </a:solidFill>
              </a:rPr>
              <a:t>arises as a result of the interaction of various material systems. It acts in the form of mechanical deformation of objects, disintegration, electromagnetic forces, chemical changes and other forms. An example of </a:t>
            </a:r>
            <a:r>
              <a:rPr lang="az-Latn-AZ" sz="1600" dirty="0">
                <a:solidFill>
                  <a:srgbClr val="00B050"/>
                </a:solidFill>
              </a:rPr>
              <a:t>reflection</a:t>
            </a:r>
            <a:r>
              <a:rPr lang="en" sz="1600" dirty="0">
                <a:solidFill>
                  <a:srgbClr val="00B050"/>
                </a:solidFill>
              </a:rPr>
              <a:t> in non-living nature is the heating of the surface of the stone under the influence of the Sun. </a:t>
            </a:r>
            <a:br>
              <a:rPr lang="az-Latn-AZ" sz="1600" b="1" dirty="0">
                <a:solidFill>
                  <a:srgbClr val="00B050"/>
                </a:solidFill>
              </a:rPr>
            </a:br>
            <a:r>
              <a:rPr lang="en" sz="1600" b="1" dirty="0">
                <a:solidFill>
                  <a:srgbClr val="FF0000"/>
                </a:solidFill>
              </a:rPr>
              <a:t>2. </a:t>
            </a:r>
            <a:r>
              <a:rPr lang="az-Latn-AZ" sz="1600" b="1" dirty="0">
                <a:solidFill>
                  <a:srgbClr val="FF0000"/>
                </a:solidFill>
              </a:rPr>
              <a:t>reflection</a:t>
            </a:r>
            <a:r>
              <a:rPr lang="en" sz="1600" b="1" dirty="0">
                <a:solidFill>
                  <a:srgbClr val="FF0000"/>
                </a:solidFill>
              </a:rPr>
              <a:t> in the organic world </a:t>
            </a:r>
            <a:r>
              <a:rPr lang="en" sz="1600" b="1" dirty="0">
                <a:solidFill>
                  <a:srgbClr val="00B050"/>
                </a:solidFill>
              </a:rPr>
              <a:t>- </a:t>
            </a:r>
            <a:r>
              <a:rPr lang="en" sz="1600" dirty="0">
                <a:solidFill>
                  <a:srgbClr val="00B050"/>
                </a:solidFill>
              </a:rPr>
              <a:t>The emergence of life on our planet was a very important qualitative stage in the evolution of the universe. He also introduced a fundamentally new form of research - </a:t>
            </a:r>
            <a:r>
              <a:rPr lang="en" sz="1600" b="1" dirty="0">
                <a:solidFill>
                  <a:srgbClr val="00B050"/>
                </a:solidFill>
              </a:rPr>
              <a:t>biological research</a:t>
            </a:r>
            <a:r>
              <a:rPr lang="en" sz="1600" dirty="0">
                <a:solidFill>
                  <a:srgbClr val="00B050"/>
                </a:solidFill>
              </a:rPr>
              <a:t> </a:t>
            </a:r>
            <a:r>
              <a:rPr lang="en" sz="1600" b="1" dirty="0">
                <a:solidFill>
                  <a:srgbClr val="00B050"/>
                </a:solidFill>
              </a:rPr>
              <a:t>(organic world) </a:t>
            </a:r>
            <a:r>
              <a:rPr lang="en" sz="1600" dirty="0">
                <a:solidFill>
                  <a:srgbClr val="00B050"/>
                </a:solidFill>
              </a:rPr>
              <a:t>formed. This is a more complex form and goes through certain stages in its development; </a:t>
            </a:r>
            <a:r>
              <a:rPr lang="en" sz="1600" b="1" dirty="0">
                <a:solidFill>
                  <a:srgbClr val="00B050"/>
                </a:solidFill>
              </a:rPr>
              <a:t>irritation, sensation and psyche </a:t>
            </a:r>
            <a:r>
              <a:rPr lang="en" sz="1600" dirty="0">
                <a:solidFill>
                  <a:srgbClr val="00B050"/>
                </a:solidFill>
              </a:rPr>
              <a:t>. </a:t>
            </a:r>
            <a:br>
              <a:rPr lang="az-Latn-AZ" sz="1600" dirty="0">
                <a:solidFill>
                  <a:srgbClr val="00B050"/>
                </a:solidFill>
              </a:rPr>
            </a:br>
            <a:r>
              <a:rPr lang="en" sz="1600" dirty="0">
                <a:solidFill>
                  <a:srgbClr val="FF0000"/>
                </a:solidFill>
              </a:rPr>
              <a:t>a) Irritability </a:t>
            </a:r>
            <a:r>
              <a:rPr lang="en" sz="1600" b="1" dirty="0">
                <a:solidFill>
                  <a:srgbClr val="00B050"/>
                </a:solidFill>
              </a:rPr>
              <a:t>means such a vital property of the organism that it reflects the effects of the internal and external environment in the form of irritations and response reactions. </a:t>
            </a:r>
            <a:r>
              <a:rPr lang="en" sz="1600" dirty="0">
                <a:solidFill>
                  <a:srgbClr val="00B050"/>
                </a:solidFill>
              </a:rPr>
              <a:t>This quality is a means of controlling and regulating the activity (behavior) of the body adapting to the environment.</a:t>
            </a:r>
            <a:br>
              <a:rPr lang="az-Latn-AZ" sz="1600" b="1" dirty="0">
                <a:solidFill>
                  <a:srgbClr val="00B050"/>
                </a:solidFill>
              </a:rPr>
            </a:br>
            <a:endParaRPr lang="ru-RU" sz="1600"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9595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745A1638-412D-4C31-97F4-655303C54534}"/>
              </a:ext>
            </a:extLst>
          </p:cNvPr>
          <p:cNvSpPr>
            <a:spLocks noGrp="1"/>
          </p:cNvSpPr>
          <p:nvPr>
            <p:ph type="ctrTitle"/>
          </p:nvPr>
        </p:nvSpPr>
        <p:spPr>
          <a:xfrm>
            <a:off x="736645" y="373025"/>
            <a:ext cx="8142949" cy="3824402"/>
          </a:xfrm>
        </p:spPr>
        <p:txBody>
          <a:bodyPr/>
          <a:lstStyle/>
          <a:p>
            <a:pPr algn="just"/>
            <a:r>
              <a:rPr lang="en" sz="1600" dirty="0">
                <a:solidFill>
                  <a:srgbClr val="FF0000"/>
                </a:solidFill>
              </a:rPr>
              <a:t>b) Sensation </a:t>
            </a:r>
            <a:r>
              <a:rPr lang="en" sz="1600" dirty="0">
                <a:solidFill>
                  <a:srgbClr val="00B050"/>
                </a:solidFill>
              </a:rPr>
              <a:t>- With the emergence of the central nervous system in organisms, a new, relatively high form </a:t>
            </a:r>
            <a:r>
              <a:rPr lang="en" sz="1600" b="1" dirty="0">
                <a:solidFill>
                  <a:srgbClr val="00B050"/>
                </a:solidFill>
              </a:rPr>
              <a:t>appears</a:t>
            </a:r>
            <a:r>
              <a:rPr lang="en" sz="1600" dirty="0">
                <a:solidFill>
                  <a:srgbClr val="00B050"/>
                </a:solidFill>
              </a:rPr>
              <a:t>. It constitutes the next stage in the development of cognition: </a:t>
            </a:r>
            <a:r>
              <a:rPr lang="en" sz="1600" b="1" dirty="0">
                <a:solidFill>
                  <a:srgbClr val="FF0000"/>
                </a:solidFill>
              </a:rPr>
              <a:t>Sensation means the body's ability to feel the properties of objects affecting it. </a:t>
            </a:r>
            <a:r>
              <a:rPr lang="en" sz="1600" dirty="0">
                <a:solidFill>
                  <a:srgbClr val="FF0000"/>
                </a:solidFill>
              </a:rPr>
              <a:t>Emotions belong only to animals and humans. </a:t>
            </a:r>
            <a:br>
              <a:rPr lang="az-Latn-AZ" sz="1600" dirty="0">
                <a:solidFill>
                  <a:srgbClr val="FF0000"/>
                </a:solidFill>
              </a:rPr>
            </a:br>
            <a:r>
              <a:rPr lang="en" sz="1600" dirty="0">
                <a:solidFill>
                  <a:srgbClr val="FF0000"/>
                </a:solidFill>
              </a:rPr>
              <a:t>c) Psyche - Finally, the highest level of evolution of organisms, the highest form of </a:t>
            </a:r>
            <a:r>
              <a:rPr lang="en" sz="1600" b="1" dirty="0">
                <a:solidFill>
                  <a:srgbClr val="00B050"/>
                </a:solidFill>
              </a:rPr>
              <a:t>consciousness</a:t>
            </a:r>
            <a:r>
              <a:rPr kumimoji="0" lang="en" sz="1600" b="0" i="0" u="none" strike="noStrike" kern="0" cap="none" spc="0" normalizeH="0" baseline="0" noProof="0" dirty="0">
                <a:ln>
                  <a:noFill/>
                </a:ln>
                <a:solidFill>
                  <a:srgbClr val="FF0000"/>
                </a:solidFill>
                <a:effectLst/>
                <a:uLnTx/>
                <a:uFillTx/>
                <a:latin typeface="Overpass Black"/>
                <a:sym typeface="Overpass Black"/>
              </a:rPr>
              <a:t> is the psyche</a:t>
            </a:r>
            <a:r>
              <a:rPr kumimoji="0" lang="az-Latn-AZ" sz="1600" b="0" i="0" u="none" strike="noStrike" kern="0" cap="none" spc="0" normalizeH="0" baseline="0" noProof="0" dirty="0">
                <a:ln>
                  <a:noFill/>
                </a:ln>
                <a:solidFill>
                  <a:srgbClr val="FF0000"/>
                </a:solidFill>
                <a:effectLst/>
                <a:uLnTx/>
                <a:uFillTx/>
                <a:latin typeface="Overpass Black"/>
                <a:sym typeface="Overpass Black"/>
              </a:rPr>
              <a:t>. </a:t>
            </a:r>
            <a:r>
              <a:rPr lang="en" sz="1600" b="1" dirty="0">
                <a:solidFill>
                  <a:srgbClr val="00B050"/>
                </a:solidFill>
              </a:rPr>
              <a:t>Psyche manifests itself as a function of the nervous system, beginning with animals. </a:t>
            </a:r>
            <a:r>
              <a:rPr lang="en" sz="1600" dirty="0">
                <a:solidFill>
                  <a:srgbClr val="00B050"/>
                </a:solidFill>
              </a:rPr>
              <a:t>The further development of the psyche occurs in connection with the development of the nervous system.</a:t>
            </a:r>
            <a:br>
              <a:rPr lang="en-US" sz="1600" dirty="0">
                <a:solidFill>
                  <a:srgbClr val="00B050"/>
                </a:solidFill>
              </a:rPr>
            </a:br>
            <a:r>
              <a:rPr lang="en" sz="1600" dirty="0">
                <a:solidFill>
                  <a:srgbClr val="00B050"/>
                </a:solidFill>
              </a:rPr>
              <a:t> </a:t>
            </a:r>
            <a:br>
              <a:rPr lang="az-Latn-AZ" sz="1600" dirty="0">
                <a:solidFill>
                  <a:srgbClr val="00B050"/>
                </a:solidFill>
              </a:rPr>
            </a:br>
            <a:r>
              <a:rPr lang="en" sz="1600" dirty="0">
                <a:solidFill>
                  <a:srgbClr val="FF0000"/>
                </a:solidFill>
              </a:rPr>
              <a:t>3. Social intelligence </a:t>
            </a:r>
            <a:r>
              <a:rPr lang="en" sz="1600" dirty="0">
                <a:solidFill>
                  <a:srgbClr val="00B050"/>
                </a:solidFill>
              </a:rPr>
              <a:t>- </a:t>
            </a:r>
            <a:r>
              <a:rPr lang="en" sz="1600" b="1" dirty="0">
                <a:solidFill>
                  <a:srgbClr val="00B050"/>
                </a:solidFill>
              </a:rPr>
              <a:t>The highest level of intelligence is social intelligence</a:t>
            </a:r>
            <a:r>
              <a:rPr lang="en" sz="1600" dirty="0">
                <a:solidFill>
                  <a:srgbClr val="00B050"/>
                </a:solidFill>
              </a:rPr>
              <a:t>.</a:t>
            </a:r>
            <a:endParaRPr lang="ru-RU" sz="1600" dirty="0">
              <a:solidFill>
                <a:srgbClr val="00B050"/>
              </a:solidFill>
            </a:endParaRPr>
          </a:p>
        </p:txBody>
      </p:sp>
    </p:spTree>
    <p:extLst>
      <p:ext uri="{BB962C8B-B14F-4D97-AF65-F5344CB8AC3E}">
        <p14:creationId xmlns:p14="http://schemas.microsoft.com/office/powerpoint/2010/main" val="3892024448"/>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1672</TotalTime>
  <Words>1354</Words>
  <Application>Microsoft Office PowerPoint</Application>
  <PresentationFormat>Экран (16:9)</PresentationFormat>
  <Paragraphs>29</Paragraphs>
  <Slides>11</Slides>
  <Notes>5</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11</vt:i4>
      </vt:variant>
    </vt:vector>
  </HeadingPairs>
  <TitlesOfParts>
    <vt:vector size="20" baseType="lpstr">
      <vt:lpstr>Overpass Black</vt:lpstr>
      <vt:lpstr>Fira Sans Extra Condensed Medium</vt:lpstr>
      <vt:lpstr>Open Sans</vt:lpstr>
      <vt:lpstr>Times New Roman</vt:lpstr>
      <vt:lpstr>Arial</vt:lpstr>
      <vt:lpstr>A3 Times AzLat</vt:lpstr>
      <vt:lpstr>Tahoma</vt:lpstr>
      <vt:lpstr>Open Sans SemiBold</vt:lpstr>
      <vt:lpstr>Aqua Marketing Plan by Slidego</vt:lpstr>
      <vt:lpstr>  </vt:lpstr>
      <vt:lpstr>Презентация PowerPoint</vt:lpstr>
      <vt:lpstr>Презентация PowerPoint</vt:lpstr>
      <vt:lpstr>Презентация PowerPoint</vt:lpstr>
      <vt:lpstr>Презентация PowerPoint</vt:lpstr>
      <vt:lpstr>Some philosophers belonging to the materialism of the 18th century (B. Spinoza etc. ) called consciousness an attribute of matter, its eternal property inherent in all forms and types of its manifestation. They believed that not only living beings, not the brain, but all material world objects are conscious, they have the ability to think. This view is called "hylozaism" in the history of philosophy ("hilo" is Greek for object, substance, and "zoil" means life, consciousness).</vt:lpstr>
      <vt:lpstr>Презентация PowerPoint</vt:lpstr>
      <vt:lpstr>In a general sense , three main forms of reflection are distinguished from each other:  1. reflection in inanimate nature arises as a result of the interaction of various material systems. It acts in the form of mechanical deformation of objects, disintegration, electromagnetic forces, chemical changes and other forms. An example of reflection in non-living nature is the heating of the surface of the stone under the influence of the Sun.  2. reflection in the organic world - The emergence of life on our planet was a very important qualitative stage in the evolution of the universe. He also introduced a fundamentally new form of research - biological research (organic world) formed. This is a more complex form and goes through certain stages in its development; irritation, sensation and psyche .  a) Irritability means such a vital property of the organism that it reflects the effects of the internal and external environment in the form of irritations and response reactions. This quality is a means of controlling and regulating the activity (behavior) of the body adapting to the environment. </vt:lpstr>
      <vt:lpstr>b) Sensation - With the emergence of the central nervous system in organisms, a new, relatively high form appears. It constitutes the next stage in the development of cognition: Sensation means the body's ability to feel the properties of objects affecting it. Emotions belong only to animals and humans.  c) Psyche - Finally, the highest level of evolution of organisms, the highest form of consciousness is the psyche. Psyche manifests itself as a function of the nervous system, beginning with animals. The further development of the psyche occurs in connection with the development of the nervous system.   3. Social intelligence - The highest level of intelligence is social intelligence.</vt:lpstr>
      <vt:lpstr>There are four important aspects in the structure of consciousness</vt:lpstr>
      <vt:lpstr>THANKS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92</cp:revision>
  <dcterms:modified xsi:type="dcterms:W3CDTF">2022-11-10T13:17:04Z</dcterms:modified>
</cp:coreProperties>
</file>